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300" r:id="rId25"/>
    <p:sldId id="279" r:id="rId26"/>
    <p:sldId id="280" r:id="rId27"/>
    <p:sldId id="299" r:id="rId28"/>
    <p:sldId id="284" r:id="rId29"/>
    <p:sldId id="285" r:id="rId30"/>
    <p:sldId id="286" r:id="rId31"/>
    <p:sldId id="287" r:id="rId32"/>
    <p:sldId id="288" r:id="rId33"/>
    <p:sldId id="291" r:id="rId34"/>
    <p:sldId id="294" r:id="rId35"/>
    <p:sldId id="292" r:id="rId36"/>
    <p:sldId id="295" r:id="rId37"/>
    <p:sldId id="296" r:id="rId38"/>
    <p:sldId id="297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EEE"/>
    <a:srgbClr val="CCFFCC"/>
    <a:srgbClr val="CC0066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5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FA5E6-D65B-4659-AF86-830889A10A6E}" type="datetimeFigureOut">
              <a:rPr lang="de-DE" smtClean="0"/>
              <a:t>13.05.2020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1B744-6EFD-4E6B-94A6-0D63BCB405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5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58BC-32AB-4456-8C22-AE371CFFBD23}" type="datetime1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53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FF62-3F26-4F99-B677-D67456E7A275}" type="datetime1">
              <a:rPr lang="de-DE" smtClean="0"/>
              <a:t>13.05.2020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00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C2E8-D3F4-46F2-B9EA-3A7C20E8164E}" type="datetime1">
              <a:rPr lang="de-DE" smtClean="0"/>
              <a:t>13.05.2020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89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67D6-2873-4E3E-A163-4954DEF132B3}" type="datetime1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470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930-F521-4D7C-BC69-2458F612E6B1}" type="datetime1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87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8ACA-CCAE-4C80-9A65-36FA3221D78A}" type="datetime1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42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43B7-4E43-49E0-B1B5-A2B9078390FE}" type="datetime1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894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DA76-AEBA-4BC4-9459-86B1D9CCF0C5}" type="datetime1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058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0212-F211-4A54-B75D-885D4A9E428B}" type="datetime1">
              <a:rPr lang="de-DE" smtClean="0"/>
              <a:t>13.05.2020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298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C75-9C15-4665-80DA-46019FBA1AF8}" type="datetime1">
              <a:rPr lang="de-DE" smtClean="0"/>
              <a:t>13.05.2020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20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DC0D-2907-4577-9493-9E85C837ED90}" type="datetime1">
              <a:rPr lang="de-DE" smtClean="0"/>
              <a:t>13.05.2020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01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2192000" cy="310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Teil 3, Seite </a:t>
            </a:r>
            <a:fld id="{E9E4A09E-977B-4141-A0DA-A575FF5D2ED3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0" y="310261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 userDrawn="1"/>
        </p:nvSpPr>
        <p:spPr>
          <a:xfrm>
            <a:off x="9748782" y="620522"/>
            <a:ext cx="1669026" cy="310261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6756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03A-8F7F-4F09-8791-C3BAC43C535F}" type="datetime1">
              <a:rPr lang="de-DE" smtClean="0"/>
              <a:t>13.05.2020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058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CC3A-6E49-439B-8777-568F94465076}" type="datetime1">
              <a:rPr lang="de-DE" smtClean="0"/>
              <a:t>13.05.2020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293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89F-C8AB-43D5-A236-C91738A0D7BF}" type="datetime1">
              <a:rPr lang="de-DE" smtClean="0"/>
              <a:t>13.05.2020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822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FF20-C149-4BA2-8A5A-69FDEEF5003B}" type="datetime1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454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F643-C8C0-4758-ABFF-E2F0C9A2F642}" type="datetime1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16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BC17-32D3-4773-9B2A-F54B458FB1FE}" type="datetime1">
              <a:rPr lang="de-DE" smtClean="0"/>
              <a:t>13.05.2020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82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6405-C9E0-4612-B5EB-666105E9540C}" type="datetime1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62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BFA9-E81D-4003-99AA-DD72FEA708A4}" type="datetime1">
              <a:rPr lang="de-DE" smtClean="0"/>
              <a:t>13.05.2020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69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A00-BD01-4AC9-A3F0-4FBFDB2664A9}" type="datetime1">
              <a:rPr lang="de-DE" smtClean="0"/>
              <a:t>13.05.2020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9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EF9D-CA2B-4BB4-8C80-A7AACAA9C7EE}" type="datetime1">
              <a:rPr lang="de-DE" smtClean="0"/>
              <a:t>13.05.2020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68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5ED5-8C41-47C0-8FD8-AB76A3F9070B}" type="datetime1">
              <a:rPr lang="de-DE" smtClean="0"/>
              <a:t>13.05.2020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86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9C7D-5EE4-4AAF-8FB6-F70095331DC1}" type="datetime1">
              <a:rPr lang="de-DE" smtClean="0"/>
              <a:t>13.05.2020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12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6F9E-3C1C-47EF-AD37-57E791A60E5B}" type="datetime1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43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2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AEB6-2753-4399-AC50-6301F7B31706}" type="datetime1">
              <a:rPr lang="de-DE" smtClean="0"/>
              <a:t>13.05.2020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08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6656" y="1122363"/>
            <a:ext cx="10911840" cy="2387600"/>
          </a:xfrm>
        </p:spPr>
        <p:txBody>
          <a:bodyPr>
            <a:normAutofit fontScale="90000"/>
          </a:bodyPr>
          <a:lstStyle/>
          <a:p>
            <a:r>
              <a:rPr lang="de-DE" sz="2700" dirty="0" smtClean="0"/>
              <a:t>Unterstützende Materialien zur Vorlesung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b="1" dirty="0" smtClean="0"/>
              <a:t>Verfahren zur Kanalcodierung – Teil 4</a:t>
            </a:r>
            <a:br>
              <a:rPr lang="de-DE" b="1" dirty="0" smtClean="0"/>
            </a:br>
            <a:r>
              <a:rPr lang="de-DE" sz="2700" dirty="0" smtClean="0"/>
              <a:t>Prof</a:t>
            </a:r>
            <a:r>
              <a:rPr lang="de-DE" sz="2700" dirty="0"/>
              <a:t>. Dr. Bernd </a:t>
            </a:r>
            <a:r>
              <a:rPr lang="de-DE" sz="2700" dirty="0" smtClean="0"/>
              <a:t>Friedrichs</a:t>
            </a:r>
            <a:br>
              <a:rPr lang="de-DE" sz="2700" dirty="0" smtClean="0"/>
            </a:br>
            <a:r>
              <a:rPr lang="de-DE" sz="2700" dirty="0" smtClean="0"/>
              <a:t>KIT CEL</a:t>
            </a:r>
            <a:endParaRPr lang="de-DE" sz="2700" dirty="0"/>
          </a:p>
        </p:txBody>
      </p:sp>
      <p:sp>
        <p:nvSpPr>
          <p:cNvPr id="4" name="Textfeld 3"/>
          <p:cNvSpPr txBox="1"/>
          <p:nvPr/>
        </p:nvSpPr>
        <p:spPr>
          <a:xfrm>
            <a:off x="1080983" y="4113432"/>
            <a:ext cx="66043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Inhalt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Nebenklassen-Zerlegung, Syndrom-Decodierung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Definition zyklischer Codes und Polynombeschreibung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Generatorpolynom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Prüfpolynom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Systematische Encodierung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Syndrom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Erkennung von Einzelfehlern und Bündelfehlern sowie </a:t>
            </a:r>
            <a:r>
              <a:rPr lang="de-DE" dirty="0" err="1" smtClean="0"/>
              <a:t>CRC</a:t>
            </a:r>
            <a:r>
              <a:rPr lang="de-DE" dirty="0" smtClean="0"/>
              <a:t>-Codes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Korrektur von Einzelfehlern und Bündelfehlern</a:t>
            </a:r>
          </a:p>
        </p:txBody>
      </p:sp>
    </p:spTree>
    <p:extLst>
      <p:ext uri="{BB962C8B-B14F-4D97-AF65-F5344CB8AC3E}">
        <p14:creationId xmlns:p14="http://schemas.microsoft.com/office/powerpoint/2010/main" val="114515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524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5.1  Definition zyklischer Codes und Polynombeschreibung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49" y="388333"/>
            <a:ext cx="7174447" cy="512004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t="6325"/>
          <a:stretch/>
        </p:blipFill>
        <p:spPr>
          <a:xfrm>
            <a:off x="522749" y="5737122"/>
            <a:ext cx="7174447" cy="102990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501149" y="5153797"/>
            <a:ext cx="25565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nebenstehender Encoder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244" y="1084007"/>
            <a:ext cx="2059474" cy="5132437"/>
          </a:xfrm>
          <a:prstGeom prst="rect">
            <a:avLst/>
          </a:prstGeom>
        </p:spPr>
      </p:pic>
      <p:cxnSp>
        <p:nvCxnSpPr>
          <p:cNvPr id="10" name="Gerader Verbinder 9"/>
          <p:cNvCxnSpPr/>
          <p:nvPr/>
        </p:nvCxnSpPr>
        <p:spPr>
          <a:xfrm>
            <a:off x="4387646" y="1054509"/>
            <a:ext cx="0" cy="9660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719918" y="3087329"/>
            <a:ext cx="577643" cy="8947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5026365" y="3087329"/>
            <a:ext cx="577643" cy="8947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2477729" y="2020529"/>
            <a:ext cx="1260987" cy="10668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3166178" y="2027903"/>
            <a:ext cx="740535" cy="105942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3315973" y="2027903"/>
            <a:ext cx="770983" cy="108154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3456461" y="2027903"/>
            <a:ext cx="797645" cy="10741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2775130" y="2035277"/>
            <a:ext cx="1709990" cy="105205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2973171" y="2040192"/>
            <a:ext cx="1719700" cy="104713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2627525" y="2035277"/>
            <a:ext cx="2205834" cy="105205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83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524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5.1  Definition zyklischer Codes und Polynombeschreibung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65" y="499911"/>
            <a:ext cx="8428703" cy="36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5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524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5.1  Definition zyklischer Codes und Polynombeschreibung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429" y="322525"/>
            <a:ext cx="6769052" cy="611320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259" y="6473346"/>
            <a:ext cx="5314561" cy="384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566766" y="671051"/>
            <a:ext cx="3434234" cy="114948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64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524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5.1  Definition zyklischer Codes und Polynombeschreibung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10915"/>
          <a:stretch/>
        </p:blipFill>
        <p:spPr>
          <a:xfrm>
            <a:off x="2062346" y="2585156"/>
            <a:ext cx="8700283" cy="2430228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>
            <a:off x="2062346" y="4413224"/>
            <a:ext cx="814783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346" y="463252"/>
            <a:ext cx="8699679" cy="1968913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3079515" y="1054435"/>
            <a:ext cx="22036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8595211" y="1054435"/>
            <a:ext cx="11964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062346" y="2585156"/>
            <a:ext cx="4414654" cy="323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945876" y="1175039"/>
            <a:ext cx="4814301" cy="47058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65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938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5.1  Definition zyklischer Codes </a:t>
            </a:r>
            <a:r>
              <a:rPr lang="de-DE" sz="1400" smtClean="0"/>
              <a:t>und Polynombeschreibung / Modulo-Rechnung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77" y="442792"/>
            <a:ext cx="9732173" cy="4849144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3021458" y="807692"/>
            <a:ext cx="23923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2500526" y="1501422"/>
            <a:ext cx="6891830" cy="620888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274188" y="3239273"/>
            <a:ext cx="6118168" cy="666683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/>
          <p:cNvCxnSpPr/>
          <p:nvPr/>
        </p:nvCxnSpPr>
        <p:spPr>
          <a:xfrm>
            <a:off x="6673414" y="4233869"/>
            <a:ext cx="441227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1630975" y="4578179"/>
            <a:ext cx="429569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0" y="1627200"/>
            <a:ext cx="178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</a:rPr>
              <a:t>Setze K[x] = </a:t>
            </a:r>
            <a:r>
              <a:rPr lang="de-DE" dirty="0" err="1" smtClean="0">
                <a:solidFill>
                  <a:srgbClr val="00B0F0"/>
                </a:solidFill>
              </a:rPr>
              <a:t>F</a:t>
            </a:r>
            <a:r>
              <a:rPr lang="de-DE" baseline="-25000" dirty="0" err="1" smtClean="0">
                <a:solidFill>
                  <a:srgbClr val="00B0F0"/>
                </a:solidFill>
              </a:rPr>
              <a:t>q</a:t>
            </a:r>
            <a:r>
              <a:rPr lang="de-DE" dirty="0" smtClean="0">
                <a:solidFill>
                  <a:srgbClr val="00B0F0"/>
                </a:solidFill>
              </a:rPr>
              <a:t>[x]</a:t>
            </a:r>
            <a:endParaRPr lang="de-D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4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938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5.1  Definition zyklischer Codes </a:t>
            </a:r>
            <a:r>
              <a:rPr lang="de-DE" sz="1400" smtClean="0"/>
              <a:t>und </a:t>
            </a:r>
            <a:r>
              <a:rPr lang="de-DE" sz="1400"/>
              <a:t>Polynombeschreibung / Modulo-Rechnung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256" y="449538"/>
            <a:ext cx="7570338" cy="287638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257" y="4001903"/>
            <a:ext cx="8296973" cy="24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91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938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5.1  Definition zyklischer Codes </a:t>
            </a:r>
            <a:r>
              <a:rPr lang="de-DE" sz="1400" smtClean="0"/>
              <a:t>und </a:t>
            </a:r>
            <a:r>
              <a:rPr lang="de-DE" sz="1400"/>
              <a:t>Polynombeschreibung / Modulo-Rechnung</a:t>
            </a:r>
          </a:p>
          <a:p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13" y="469669"/>
            <a:ext cx="9808373" cy="466697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847383" y="1240165"/>
            <a:ext cx="6759588" cy="308509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571999" y="848255"/>
            <a:ext cx="178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</a:rPr>
              <a:t>Setze K[x] = </a:t>
            </a:r>
            <a:r>
              <a:rPr lang="de-DE" dirty="0" err="1" smtClean="0">
                <a:solidFill>
                  <a:srgbClr val="00B0F0"/>
                </a:solidFill>
              </a:rPr>
              <a:t>F</a:t>
            </a:r>
            <a:r>
              <a:rPr lang="de-DE" baseline="-25000" dirty="0" err="1" smtClean="0">
                <a:solidFill>
                  <a:srgbClr val="00B0F0"/>
                </a:solidFill>
              </a:rPr>
              <a:t>q</a:t>
            </a:r>
            <a:r>
              <a:rPr lang="de-DE" dirty="0" smtClean="0">
                <a:solidFill>
                  <a:srgbClr val="00B0F0"/>
                </a:solidFill>
              </a:rPr>
              <a:t>[x]</a:t>
            </a:r>
            <a:endParaRPr lang="de-DE" dirty="0">
              <a:solidFill>
                <a:srgbClr val="00B0F0"/>
              </a:solidFill>
            </a:endParaRPr>
          </a:p>
        </p:txBody>
      </p:sp>
      <p:cxnSp>
        <p:nvCxnSpPr>
          <p:cNvPr id="7" name="Gerader Verbinder 6"/>
          <p:cNvCxnSpPr/>
          <p:nvPr/>
        </p:nvCxnSpPr>
        <p:spPr>
          <a:xfrm>
            <a:off x="2716658" y="848255"/>
            <a:ext cx="33265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1322480" y="4708003"/>
            <a:ext cx="654587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971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524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5.1  Definition zyklischer Codes und Polynombeschreibung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98" y="456936"/>
            <a:ext cx="9642561" cy="359254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082" y="4049485"/>
            <a:ext cx="9642561" cy="50209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371770" y="1698173"/>
            <a:ext cx="2019099" cy="42364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978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188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5.2  Generatorpolynom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2850"/>
          <a:stretch/>
        </p:blipFill>
        <p:spPr>
          <a:xfrm>
            <a:off x="1047298" y="419100"/>
            <a:ext cx="9038590" cy="379394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0" y="4614120"/>
            <a:ext cx="8010407" cy="218031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15493" y="1088572"/>
            <a:ext cx="4923607" cy="1349827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763193" y="3543300"/>
            <a:ext cx="3564707" cy="63888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/>
          <p:cNvCxnSpPr/>
          <p:nvPr/>
        </p:nvCxnSpPr>
        <p:spPr>
          <a:xfrm>
            <a:off x="4178300" y="670455"/>
            <a:ext cx="2093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025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188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5.2  Generatorpolynom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b="16026"/>
          <a:stretch/>
        </p:blipFill>
        <p:spPr>
          <a:xfrm>
            <a:off x="307070" y="399068"/>
            <a:ext cx="10064015" cy="417293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324793" y="3078841"/>
            <a:ext cx="7253150" cy="63888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67" y="5370287"/>
            <a:ext cx="10622072" cy="148771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788229" y="4223657"/>
            <a:ext cx="4789714" cy="348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63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785" y="479500"/>
            <a:ext cx="8062839" cy="423270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2289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4.6  Nebenklassen-Zerlegung</a:t>
            </a:r>
          </a:p>
        </p:txBody>
      </p:sp>
      <p:cxnSp>
        <p:nvCxnSpPr>
          <p:cNvPr id="12" name="Gerader Verbinder 11"/>
          <p:cNvCxnSpPr/>
          <p:nvPr/>
        </p:nvCxnSpPr>
        <p:spPr>
          <a:xfrm>
            <a:off x="6329767" y="4422508"/>
            <a:ext cx="538674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7162704" y="1166447"/>
            <a:ext cx="1316832" cy="574755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/>
          <p:cNvCxnSpPr/>
          <p:nvPr/>
        </p:nvCxnSpPr>
        <p:spPr>
          <a:xfrm>
            <a:off x="3952327" y="4706112"/>
            <a:ext cx="244847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45706"/>
          <a:stretch/>
        </p:blipFill>
        <p:spPr>
          <a:xfrm>
            <a:off x="222209" y="1075059"/>
            <a:ext cx="3026819" cy="314259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09224" y="5591196"/>
            <a:ext cx="11671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Medizinische Fachbegriffe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Symptom = Anzeichen </a:t>
            </a:r>
            <a:r>
              <a:rPr lang="de-DE" dirty="0">
                <a:solidFill>
                  <a:srgbClr val="00B050"/>
                </a:solidFill>
              </a:rPr>
              <a:t>einer Krankheit; für eine Krankheit charakteristische Erscheinungen</a:t>
            </a:r>
            <a:endParaRPr lang="de-DE" dirty="0" smtClean="0">
              <a:solidFill>
                <a:srgbClr val="00B050"/>
              </a:solidFill>
            </a:endParaRPr>
          </a:p>
          <a:p>
            <a:r>
              <a:rPr lang="de-DE" dirty="0" smtClean="0">
                <a:solidFill>
                  <a:srgbClr val="00B050"/>
                </a:solidFill>
              </a:rPr>
              <a:t>Syndrom  = durch </a:t>
            </a:r>
            <a:r>
              <a:rPr lang="de-DE" dirty="0">
                <a:solidFill>
                  <a:srgbClr val="00B050"/>
                </a:solidFill>
              </a:rPr>
              <a:t>das gemeinsame Auftreten bestimmter charakteristischer Symptome gekennzeichnetes Krankheitsbild</a:t>
            </a:r>
          </a:p>
        </p:txBody>
      </p:sp>
      <p:cxnSp>
        <p:nvCxnSpPr>
          <p:cNvPr id="15" name="Gerader Verbinder 14"/>
          <p:cNvCxnSpPr/>
          <p:nvPr/>
        </p:nvCxnSpPr>
        <p:spPr>
          <a:xfrm>
            <a:off x="7893850" y="1075059"/>
            <a:ext cx="8430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171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188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5.2  Generatorpolynom</a:t>
            </a:r>
            <a:endParaRPr lang="de-DE" sz="14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902"/>
          <a:stretch/>
        </p:blipFill>
        <p:spPr>
          <a:xfrm>
            <a:off x="245811" y="435502"/>
            <a:ext cx="9217504" cy="642249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463315" y="1436914"/>
            <a:ext cx="27286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00B0F0"/>
                </a:solidFill>
              </a:rPr>
              <a:t>Die Polynom-Multiplikation</a:t>
            </a:r>
          </a:p>
          <a:p>
            <a:pPr algn="ctr"/>
            <a:r>
              <a:rPr lang="de-DE" smtClean="0">
                <a:solidFill>
                  <a:srgbClr val="00B0F0"/>
                </a:solidFill>
              </a:rPr>
              <a:t>a(x)=u(x)g(x)</a:t>
            </a:r>
          </a:p>
          <a:p>
            <a:r>
              <a:rPr lang="de-DE" smtClean="0">
                <a:solidFill>
                  <a:srgbClr val="00B0F0"/>
                </a:solidFill>
              </a:rPr>
              <a:t>bedeutet Faltung der Polynom-Koeffizienten</a:t>
            </a:r>
          </a:p>
          <a:p>
            <a:endParaRPr lang="de-DE" smtClean="0">
              <a:solidFill>
                <a:srgbClr val="00B0F0"/>
              </a:solidFill>
            </a:endParaRPr>
          </a:p>
          <a:p>
            <a:r>
              <a:rPr lang="de-DE" smtClean="0">
                <a:solidFill>
                  <a:srgbClr val="00B0F0"/>
                </a:solidFill>
              </a:rPr>
              <a:t>Die Matrix-Multiplikation</a:t>
            </a:r>
          </a:p>
          <a:p>
            <a:pPr algn="ctr"/>
            <a:r>
              <a:rPr lang="de-DE" smtClean="0">
                <a:solidFill>
                  <a:srgbClr val="00B0F0"/>
                </a:solidFill>
              </a:rPr>
              <a:t>a=uG</a:t>
            </a:r>
          </a:p>
          <a:p>
            <a:r>
              <a:rPr lang="de-DE" smtClean="0">
                <a:solidFill>
                  <a:srgbClr val="00B0F0"/>
                </a:solidFill>
              </a:rPr>
              <a:t>mit dem speziellen Aufbau von G bedeutet ebenfalls</a:t>
            </a:r>
          </a:p>
          <a:p>
            <a:r>
              <a:rPr lang="de-DE" smtClean="0">
                <a:solidFill>
                  <a:srgbClr val="00B0F0"/>
                </a:solidFill>
              </a:rPr>
              <a:t>Faltung der Koeffizienten</a:t>
            </a:r>
            <a:endParaRPr lang="de-DE">
              <a:solidFill>
                <a:srgbClr val="00B0F0"/>
              </a:solidFill>
            </a:endParaRPr>
          </a:p>
          <a:p>
            <a:endParaRPr lang="de-DE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9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5.3  Prüfpolynom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13" y="462073"/>
            <a:ext cx="9779286" cy="228926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313" y="3164609"/>
            <a:ext cx="9843787" cy="355167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046132" y="4436532"/>
            <a:ext cx="2685143" cy="503913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386666" y="5983111"/>
            <a:ext cx="5964565" cy="81894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/>
          <p:cNvCxnSpPr/>
          <p:nvPr/>
        </p:nvCxnSpPr>
        <p:spPr>
          <a:xfrm>
            <a:off x="1546313" y="4203877"/>
            <a:ext cx="48093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429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5.3  Prüfpolynom</a:t>
            </a:r>
            <a:endParaRPr lang="de-DE" sz="14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976" y="377914"/>
            <a:ext cx="8964775" cy="449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76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3328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Zusammenfassung Polynome und Matrizen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82" y="1255776"/>
            <a:ext cx="8277343" cy="43997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85088" y="573024"/>
            <a:ext cx="896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Polynom-Multiplikation = Faltung der Koeffizienten = Matrizen-Multiplikation mit Bandstruktur</a:t>
            </a:r>
            <a:endParaRPr lang="de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89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5.3  Prüfpolynom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957" y="360500"/>
            <a:ext cx="7534543" cy="65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92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5.3  Prüfpolynom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57" y="356085"/>
            <a:ext cx="8447044" cy="354001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56" y="4076131"/>
            <a:ext cx="8447044" cy="27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6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3328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Zusammenfassung Matrizen und Polynome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69" y="733040"/>
            <a:ext cx="7851400" cy="46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19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275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5.4  Systematische Encodierung / via Generatorpolynom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95" y="1411112"/>
            <a:ext cx="8616290" cy="342278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75" y="5016431"/>
            <a:ext cx="8723612" cy="184157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4892" y="307777"/>
            <a:ext cx="1187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00B0F0"/>
                </a:solidFill>
              </a:rPr>
              <a:t>Jeder zyklische Code kann systematisch encodiert werden (denn der zyklische Code hat eine Generatormatrix die in systematische Form überführt werden kann wobei der Code identisch bleibt).</a:t>
            </a:r>
          </a:p>
          <a:p>
            <a:r>
              <a:rPr lang="de-DE" smtClean="0">
                <a:solidFill>
                  <a:srgbClr val="00B0F0"/>
                </a:solidFill>
              </a:rPr>
              <a:t>Die direkte Encodierung gemäß a(x)=u(x)g(x) erzeugt einen nicht-systematischen Code und wird deshalb nicht verwendet.</a:t>
            </a:r>
            <a:endParaRPr lang="de-DE">
              <a:solidFill>
                <a:srgbClr val="00B0F0"/>
              </a:solidFill>
            </a:endParaRPr>
          </a:p>
        </p:txBody>
      </p:sp>
      <p:cxnSp>
        <p:nvCxnSpPr>
          <p:cNvPr id="8" name="Gerader Verbinder 7"/>
          <p:cNvCxnSpPr/>
          <p:nvPr/>
        </p:nvCxnSpPr>
        <p:spPr>
          <a:xfrm>
            <a:off x="2720357" y="1720322"/>
            <a:ext cx="67623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72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275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5.4  Systematische Encodierung / via Generatorpolynom</a:t>
            </a:r>
            <a:endParaRPr lang="de-DE" sz="14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214" y="386799"/>
            <a:ext cx="8993883" cy="637862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7569200" y="681743"/>
            <a:ext cx="39003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2759869" y="1003477"/>
            <a:ext cx="49278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04893" y="2178756"/>
            <a:ext cx="5936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</a:rPr>
              <a:t>Aufwand: k = #</a:t>
            </a:r>
            <a:r>
              <a:rPr lang="de-DE" dirty="0" err="1" smtClean="0">
                <a:solidFill>
                  <a:srgbClr val="00B0F0"/>
                </a:solidFill>
              </a:rPr>
              <a:t>Shifts</a:t>
            </a:r>
            <a:r>
              <a:rPr lang="de-DE" dirty="0" smtClean="0">
                <a:solidFill>
                  <a:srgbClr val="00B0F0"/>
                </a:solidFill>
              </a:rPr>
              <a:t>, n-k = Registerlänge</a:t>
            </a:r>
          </a:p>
          <a:p>
            <a:r>
              <a:rPr lang="de-DE" dirty="0" smtClean="0">
                <a:solidFill>
                  <a:srgbClr val="00B0F0"/>
                </a:solidFill>
              </a:rPr>
              <a:t>Insgesamt also k(n-k)=</a:t>
            </a:r>
            <a:r>
              <a:rPr lang="de-DE" dirty="0" err="1" smtClean="0">
                <a:solidFill>
                  <a:srgbClr val="00B0F0"/>
                </a:solidFill>
              </a:rPr>
              <a:t>n</a:t>
            </a:r>
            <a:r>
              <a:rPr lang="de-DE" baseline="30000" dirty="0" err="1" smtClean="0">
                <a:solidFill>
                  <a:srgbClr val="00B0F0"/>
                </a:solidFill>
              </a:rPr>
              <a:t>2</a:t>
            </a:r>
            <a:r>
              <a:rPr lang="de-DE" dirty="0" err="1" smtClean="0">
                <a:solidFill>
                  <a:srgbClr val="00B0F0"/>
                </a:solidFill>
              </a:rPr>
              <a:t>R</a:t>
            </a:r>
            <a:r>
              <a:rPr lang="de-DE" dirty="0" smtClean="0">
                <a:solidFill>
                  <a:srgbClr val="00B0F0"/>
                </a:solidFill>
              </a:rPr>
              <a:t>(1-R) Add-</a:t>
            </a:r>
            <a:r>
              <a:rPr lang="de-DE" dirty="0" err="1" smtClean="0">
                <a:solidFill>
                  <a:srgbClr val="00B0F0"/>
                </a:solidFill>
              </a:rPr>
              <a:t>Mult</a:t>
            </a:r>
            <a:r>
              <a:rPr lang="de-DE" dirty="0" smtClean="0">
                <a:solidFill>
                  <a:srgbClr val="00B0F0"/>
                </a:solidFill>
              </a:rPr>
              <a:t>-</a:t>
            </a:r>
            <a:r>
              <a:rPr lang="de-DE" dirty="0" err="1" smtClean="0">
                <a:solidFill>
                  <a:srgbClr val="00B0F0"/>
                </a:solidFill>
              </a:rPr>
              <a:t>Ops</a:t>
            </a:r>
            <a:r>
              <a:rPr lang="de-DE" dirty="0" smtClean="0">
                <a:solidFill>
                  <a:srgbClr val="00B0F0"/>
                </a:solidFill>
              </a:rPr>
              <a:t>.</a:t>
            </a:r>
          </a:p>
          <a:p>
            <a:endParaRPr lang="de-DE" dirty="0" smtClean="0">
              <a:solidFill>
                <a:srgbClr val="00B0F0"/>
              </a:solidFill>
            </a:endParaRPr>
          </a:p>
          <a:p>
            <a:r>
              <a:rPr lang="de-DE" dirty="0" smtClean="0">
                <a:solidFill>
                  <a:srgbClr val="00B0F0"/>
                </a:solidFill>
              </a:rPr>
              <a:t>Bei q=2 entfallen die Multiplikationen</a:t>
            </a:r>
          </a:p>
          <a:p>
            <a:r>
              <a:rPr lang="de-DE" dirty="0" smtClean="0">
                <a:solidFill>
                  <a:srgbClr val="00B0F0"/>
                </a:solidFill>
              </a:rPr>
              <a:t>(Leitung vorhanden oder nicht)</a:t>
            </a:r>
          </a:p>
          <a:p>
            <a:endParaRPr lang="de-DE" dirty="0">
              <a:solidFill>
                <a:srgbClr val="00B0F0"/>
              </a:solidFill>
            </a:endParaRPr>
          </a:p>
          <a:p>
            <a:r>
              <a:rPr lang="de-DE" dirty="0" smtClean="0">
                <a:solidFill>
                  <a:srgbClr val="00B0F0"/>
                </a:solidFill>
              </a:rPr>
              <a:t>Die Additionen sind </a:t>
            </a:r>
            <a:r>
              <a:rPr lang="de-DE" dirty="0" err="1" smtClean="0">
                <a:solidFill>
                  <a:srgbClr val="00B0F0"/>
                </a:solidFill>
              </a:rPr>
              <a:t>parallelisierbar</a:t>
            </a:r>
            <a:endParaRPr lang="de-DE" dirty="0">
              <a:solidFill>
                <a:srgbClr val="00B0F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770489" y="3228622"/>
            <a:ext cx="1636889" cy="1117600"/>
          </a:xfrm>
          <a:prstGeom prst="straightConnector1">
            <a:avLst/>
          </a:prstGeom>
          <a:ln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3651504" y="4066032"/>
            <a:ext cx="1947785" cy="1499390"/>
          </a:xfrm>
          <a:prstGeom prst="straightConnector1">
            <a:avLst/>
          </a:prstGeom>
          <a:ln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542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275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5.4  Systematische Encodierung / via Generatorpolynom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3" y="393807"/>
            <a:ext cx="7431519" cy="50928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177" y="4506054"/>
            <a:ext cx="5232164" cy="23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2289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4.6  Nebenklassen-Zerlegung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95" y="415796"/>
            <a:ext cx="7931237" cy="630971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077872" y="5884751"/>
            <a:ext cx="1798416" cy="912289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807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3831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5.4  Systematische Encodierung / via </a:t>
            </a:r>
            <a:r>
              <a:rPr lang="de-DE" sz="1400" smtClean="0"/>
              <a:t>Prüfpolynom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68" y="393523"/>
            <a:ext cx="9500221" cy="4299374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2446423" y="1607433"/>
            <a:ext cx="67623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404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3831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5.4  Systematische Encodierung / via </a:t>
            </a:r>
            <a:r>
              <a:rPr lang="de-DE" sz="1400" smtClean="0"/>
              <a:t>Prüfpolynom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222" y="426680"/>
            <a:ext cx="9085312" cy="124807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505" y="2427554"/>
            <a:ext cx="6363718" cy="354085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4893" y="2178756"/>
            <a:ext cx="5936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</a:rPr>
              <a:t>Aufwand: n-k = #</a:t>
            </a:r>
            <a:r>
              <a:rPr lang="de-DE" dirty="0" err="1" smtClean="0">
                <a:solidFill>
                  <a:srgbClr val="00B0F0"/>
                </a:solidFill>
              </a:rPr>
              <a:t>Shifts</a:t>
            </a:r>
            <a:r>
              <a:rPr lang="de-DE" dirty="0" smtClean="0">
                <a:solidFill>
                  <a:srgbClr val="00B0F0"/>
                </a:solidFill>
              </a:rPr>
              <a:t>, k = Registerlänge</a:t>
            </a:r>
          </a:p>
          <a:p>
            <a:r>
              <a:rPr lang="de-DE" dirty="0" smtClean="0">
                <a:solidFill>
                  <a:srgbClr val="00B0F0"/>
                </a:solidFill>
              </a:rPr>
              <a:t>Insgesamt also (n-k)k=</a:t>
            </a:r>
            <a:r>
              <a:rPr lang="de-DE" dirty="0" err="1" smtClean="0">
                <a:solidFill>
                  <a:srgbClr val="00B0F0"/>
                </a:solidFill>
              </a:rPr>
              <a:t>n</a:t>
            </a:r>
            <a:r>
              <a:rPr lang="de-DE" baseline="30000" dirty="0" err="1" smtClean="0">
                <a:solidFill>
                  <a:srgbClr val="00B0F0"/>
                </a:solidFill>
              </a:rPr>
              <a:t>2</a:t>
            </a:r>
            <a:r>
              <a:rPr lang="de-DE" dirty="0" err="1" smtClean="0">
                <a:solidFill>
                  <a:srgbClr val="00B0F0"/>
                </a:solidFill>
              </a:rPr>
              <a:t>R</a:t>
            </a:r>
            <a:r>
              <a:rPr lang="de-DE" dirty="0" smtClean="0">
                <a:solidFill>
                  <a:srgbClr val="00B0F0"/>
                </a:solidFill>
              </a:rPr>
              <a:t>(1-R) Add-</a:t>
            </a:r>
            <a:r>
              <a:rPr lang="de-DE" dirty="0" err="1" smtClean="0">
                <a:solidFill>
                  <a:srgbClr val="00B0F0"/>
                </a:solidFill>
              </a:rPr>
              <a:t>Mult</a:t>
            </a:r>
            <a:r>
              <a:rPr lang="de-DE" dirty="0" smtClean="0">
                <a:solidFill>
                  <a:srgbClr val="00B0F0"/>
                </a:solidFill>
              </a:rPr>
              <a:t>-</a:t>
            </a:r>
            <a:r>
              <a:rPr lang="de-DE" dirty="0" err="1" smtClean="0">
                <a:solidFill>
                  <a:srgbClr val="00B0F0"/>
                </a:solidFill>
              </a:rPr>
              <a:t>Ops</a:t>
            </a:r>
            <a:r>
              <a:rPr lang="de-DE" dirty="0" smtClean="0">
                <a:solidFill>
                  <a:srgbClr val="00B0F0"/>
                </a:solidFill>
              </a:rPr>
              <a:t>.</a:t>
            </a:r>
          </a:p>
          <a:p>
            <a:endParaRPr lang="de-DE" dirty="0" smtClean="0">
              <a:solidFill>
                <a:srgbClr val="00B0F0"/>
              </a:solidFill>
            </a:endParaRPr>
          </a:p>
          <a:p>
            <a:r>
              <a:rPr lang="de-DE" dirty="0" smtClean="0">
                <a:solidFill>
                  <a:srgbClr val="00B0F0"/>
                </a:solidFill>
              </a:rPr>
              <a:t>Bei q=2 entfallen die Multiplikationen</a:t>
            </a:r>
          </a:p>
          <a:p>
            <a:r>
              <a:rPr lang="de-DE" dirty="0" smtClean="0">
                <a:solidFill>
                  <a:srgbClr val="00B0F0"/>
                </a:solidFill>
              </a:rPr>
              <a:t>(Leitung vorhanden oder nicht)</a:t>
            </a:r>
          </a:p>
          <a:p>
            <a:endParaRPr lang="de-DE" dirty="0">
              <a:solidFill>
                <a:srgbClr val="00B0F0"/>
              </a:solidFill>
            </a:endParaRPr>
          </a:p>
          <a:p>
            <a:r>
              <a:rPr lang="de-DE" dirty="0" smtClean="0">
                <a:solidFill>
                  <a:srgbClr val="00B0F0"/>
                </a:solidFill>
              </a:rPr>
              <a:t>Die Additionen sind sequentiell auszuführen</a:t>
            </a:r>
          </a:p>
          <a:p>
            <a:r>
              <a:rPr lang="de-DE" dirty="0" smtClean="0">
                <a:solidFill>
                  <a:srgbClr val="00B0F0"/>
                </a:solidFill>
              </a:rPr>
              <a:t>(nicht </a:t>
            </a:r>
            <a:r>
              <a:rPr lang="de-DE" dirty="0" err="1" smtClean="0">
                <a:solidFill>
                  <a:srgbClr val="00B0F0"/>
                </a:solidFill>
              </a:rPr>
              <a:t>parallelisierbar</a:t>
            </a:r>
            <a:r>
              <a:rPr lang="de-DE" dirty="0">
                <a:solidFill>
                  <a:srgbClr val="00B0F0"/>
                </a:solidFill>
              </a:rPr>
              <a:t>)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3770489" y="3228622"/>
            <a:ext cx="2765778" cy="776196"/>
          </a:xfrm>
          <a:prstGeom prst="straightConnector1">
            <a:avLst/>
          </a:prstGeom>
          <a:ln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4364736" y="4120896"/>
            <a:ext cx="2634375" cy="933788"/>
          </a:xfrm>
          <a:prstGeom prst="straightConnector1">
            <a:avLst/>
          </a:prstGeom>
          <a:ln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71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3831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5.4  Systematische </a:t>
            </a:r>
            <a:r>
              <a:rPr lang="de-DE" sz="1400" smtClean="0"/>
              <a:t>Encodierung </a:t>
            </a:r>
            <a:r>
              <a:rPr lang="de-DE" sz="1400"/>
              <a:t>/ via </a:t>
            </a:r>
            <a:r>
              <a:rPr lang="de-DE" sz="1400" smtClean="0"/>
              <a:t>Prüfpolynom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024" y="552355"/>
            <a:ext cx="8710000" cy="39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5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3989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5.4  Systematische </a:t>
            </a:r>
            <a:r>
              <a:rPr lang="de-DE" sz="1400" smtClean="0"/>
              <a:t>Encodierung </a:t>
            </a:r>
            <a:r>
              <a:rPr lang="de-DE" sz="1400"/>
              <a:t>/ </a:t>
            </a:r>
            <a:r>
              <a:rPr lang="de-DE" sz="1400" smtClean="0"/>
              <a:t>Zusammenfassung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3" y="446428"/>
            <a:ext cx="9582080" cy="62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64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2310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Zusammenfassung Polynome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544" y="704675"/>
            <a:ext cx="8095488" cy="330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23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1139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5.5  Syndrom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76" y="356176"/>
            <a:ext cx="8785376" cy="5508176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9198864" y="3149721"/>
            <a:ext cx="9608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3973236" y="3644052"/>
            <a:ext cx="3799164" cy="54390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724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1139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5.5  Syndrom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440" y="398719"/>
            <a:ext cx="7735824" cy="164187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24" y="2730202"/>
            <a:ext cx="7839456" cy="355164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4893" y="2556708"/>
            <a:ext cx="5936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</a:rPr>
              <a:t>Aufwand: n = #</a:t>
            </a:r>
            <a:r>
              <a:rPr lang="de-DE" dirty="0" err="1" smtClean="0">
                <a:solidFill>
                  <a:srgbClr val="00B0F0"/>
                </a:solidFill>
              </a:rPr>
              <a:t>Shifts</a:t>
            </a:r>
            <a:r>
              <a:rPr lang="de-DE" dirty="0" smtClean="0">
                <a:solidFill>
                  <a:srgbClr val="00B0F0"/>
                </a:solidFill>
              </a:rPr>
              <a:t>, n-k = Registerlänge</a:t>
            </a:r>
          </a:p>
          <a:p>
            <a:r>
              <a:rPr lang="de-DE" dirty="0" smtClean="0">
                <a:solidFill>
                  <a:srgbClr val="00B0F0"/>
                </a:solidFill>
              </a:rPr>
              <a:t>Insgesamt also n(n-k)=</a:t>
            </a:r>
            <a:r>
              <a:rPr lang="de-DE" dirty="0" err="1" smtClean="0">
                <a:solidFill>
                  <a:srgbClr val="00B0F0"/>
                </a:solidFill>
              </a:rPr>
              <a:t>n</a:t>
            </a:r>
            <a:r>
              <a:rPr lang="de-DE" baseline="30000" dirty="0" err="1" smtClean="0">
                <a:solidFill>
                  <a:srgbClr val="00B0F0"/>
                </a:solidFill>
              </a:rPr>
              <a:t>2</a:t>
            </a:r>
            <a:r>
              <a:rPr lang="de-DE" dirty="0" smtClean="0">
                <a:solidFill>
                  <a:srgbClr val="00B0F0"/>
                </a:solidFill>
              </a:rPr>
              <a:t>(1-R) Add-</a:t>
            </a:r>
            <a:r>
              <a:rPr lang="de-DE" dirty="0" err="1" smtClean="0">
                <a:solidFill>
                  <a:srgbClr val="00B0F0"/>
                </a:solidFill>
              </a:rPr>
              <a:t>Mult</a:t>
            </a:r>
            <a:r>
              <a:rPr lang="de-DE" dirty="0" smtClean="0">
                <a:solidFill>
                  <a:srgbClr val="00B0F0"/>
                </a:solidFill>
              </a:rPr>
              <a:t>-</a:t>
            </a:r>
            <a:r>
              <a:rPr lang="de-DE" dirty="0" err="1" smtClean="0">
                <a:solidFill>
                  <a:srgbClr val="00B0F0"/>
                </a:solidFill>
              </a:rPr>
              <a:t>Ops</a:t>
            </a:r>
            <a:r>
              <a:rPr lang="de-DE" dirty="0" smtClean="0">
                <a:solidFill>
                  <a:srgbClr val="00B0F0"/>
                </a:solidFill>
              </a:rPr>
              <a:t>.</a:t>
            </a:r>
          </a:p>
          <a:p>
            <a:endParaRPr lang="de-DE" dirty="0" smtClean="0">
              <a:solidFill>
                <a:srgbClr val="00B0F0"/>
              </a:solidFill>
            </a:endParaRPr>
          </a:p>
          <a:p>
            <a:r>
              <a:rPr lang="de-DE" dirty="0" smtClean="0">
                <a:solidFill>
                  <a:srgbClr val="00B0F0"/>
                </a:solidFill>
              </a:rPr>
              <a:t>Bei q=2 entfallen die Multiplikationen</a:t>
            </a:r>
          </a:p>
          <a:p>
            <a:r>
              <a:rPr lang="de-DE" dirty="0" smtClean="0">
                <a:solidFill>
                  <a:srgbClr val="00B0F0"/>
                </a:solidFill>
              </a:rPr>
              <a:t>(Leitung vorhanden oder nicht)</a:t>
            </a:r>
          </a:p>
          <a:p>
            <a:endParaRPr lang="de-DE" dirty="0">
              <a:solidFill>
                <a:srgbClr val="00B0F0"/>
              </a:solidFill>
            </a:endParaRPr>
          </a:p>
          <a:p>
            <a:r>
              <a:rPr lang="de-DE" dirty="0" smtClean="0">
                <a:solidFill>
                  <a:srgbClr val="00B0F0"/>
                </a:solidFill>
              </a:rPr>
              <a:t>Die Additionen sind </a:t>
            </a:r>
            <a:r>
              <a:rPr lang="de-DE" dirty="0" err="1" smtClean="0">
                <a:solidFill>
                  <a:srgbClr val="00B0F0"/>
                </a:solidFill>
              </a:rPr>
              <a:t>parallelisierbar</a:t>
            </a:r>
            <a:endParaRPr lang="de-DE" dirty="0">
              <a:solidFill>
                <a:srgbClr val="00B0F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3736848" y="3572370"/>
            <a:ext cx="2359152" cy="356121"/>
          </a:xfrm>
          <a:prstGeom prst="straightConnector1">
            <a:avLst/>
          </a:prstGeom>
          <a:ln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3599236" y="4364028"/>
            <a:ext cx="2661356" cy="854148"/>
          </a:xfrm>
          <a:prstGeom prst="straightConnector1">
            <a:avLst/>
          </a:prstGeom>
          <a:ln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359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1139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5.5  Syndrom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141" y="375450"/>
            <a:ext cx="8399412" cy="58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35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25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5.6  Erkennung von Einzelfehlern und Bündelfehlern sowie </a:t>
            </a:r>
            <a:r>
              <a:rPr lang="de-DE" sz="1400" dirty="0" err="1" smtClean="0"/>
              <a:t>CRC</a:t>
            </a:r>
            <a:r>
              <a:rPr lang="de-DE" sz="1400" dirty="0" smtClean="0"/>
              <a:t>-Codes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45" y="402535"/>
            <a:ext cx="8302688" cy="163671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845" y="2168323"/>
            <a:ext cx="8302688" cy="2941147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1733134" y="971311"/>
            <a:ext cx="175228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5025617" y="3905271"/>
            <a:ext cx="12790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3564441" y="4775667"/>
            <a:ext cx="125591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11388"/>
              </p:ext>
            </p:extLst>
          </p:nvPr>
        </p:nvGraphicFramePr>
        <p:xfrm>
          <a:off x="724649" y="5362494"/>
          <a:ext cx="10742701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573">
                  <a:extLst>
                    <a:ext uri="{9D8B030D-6E8A-4147-A177-3AD203B41FA5}">
                      <a16:colId xmlns:a16="http://schemas.microsoft.com/office/drawing/2014/main" xmlns="" val="315270499"/>
                    </a:ext>
                  </a:extLst>
                </a:gridCol>
                <a:gridCol w="3443111">
                  <a:extLst>
                    <a:ext uri="{9D8B030D-6E8A-4147-A177-3AD203B41FA5}">
                      <a16:colId xmlns:a16="http://schemas.microsoft.com/office/drawing/2014/main" xmlns="" val="148008278"/>
                    </a:ext>
                  </a:extLst>
                </a:gridCol>
                <a:gridCol w="4186017">
                  <a:extLst>
                    <a:ext uri="{9D8B030D-6E8A-4147-A177-3AD203B41FA5}">
                      <a16:colId xmlns:a16="http://schemas.microsoft.com/office/drawing/2014/main" xmlns="" val="3963900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1" smtClean="0">
                          <a:solidFill>
                            <a:schemeClr val="tx1"/>
                          </a:solidFill>
                        </a:rPr>
                        <a:t>Kanaltyp</a:t>
                      </a:r>
                      <a:endParaRPr lang="de-DE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EE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smtClean="0">
                          <a:solidFill>
                            <a:schemeClr val="tx1"/>
                          </a:solidFill>
                        </a:rPr>
                        <a:t>Statistische</a:t>
                      </a:r>
                      <a:r>
                        <a:rPr lang="de-DE" sz="1600" b="1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="1" smtClean="0">
                          <a:solidFill>
                            <a:schemeClr val="tx1"/>
                          </a:solidFill>
                        </a:rPr>
                        <a:t>Beschreibung</a:t>
                      </a:r>
                      <a:endParaRPr lang="de-DE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EE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smtClean="0">
                          <a:solidFill>
                            <a:schemeClr val="tx1"/>
                          </a:solidFill>
                        </a:rPr>
                        <a:t>Leistungsfähigkeit</a:t>
                      </a:r>
                      <a:r>
                        <a:rPr lang="de-DE" sz="1600" b="1" baseline="0" smtClean="0">
                          <a:solidFill>
                            <a:schemeClr val="tx1"/>
                          </a:solidFill>
                        </a:rPr>
                        <a:t> des Codes wird erfasst durch</a:t>
                      </a:r>
                      <a:endParaRPr lang="de-DE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EE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540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Einzelfehler = gedächtnislos</a:t>
                      </a:r>
                      <a:endParaRPr lang="de-DE" sz="1600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EE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statistisch unabhängig, binomialverteilt</a:t>
                      </a:r>
                      <a:endParaRPr lang="de-DE" sz="1600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EE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Fehlerwahrscheinlichkeit, Codierungsgewinn</a:t>
                      </a:r>
                      <a:endParaRPr lang="de-DE" sz="1600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EE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891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kern="120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Bündelfehler = gedächtnisbehaftet</a:t>
                      </a:r>
                      <a:endParaRPr lang="de-DE" sz="160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EE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kern="120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  <a:endParaRPr lang="de-DE" sz="160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EE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solidFill>
                            <a:srgbClr val="00B0F0"/>
                          </a:solidFill>
                        </a:rPr>
                        <a:t>Länge und Anzahl der erkennbaren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solidFill>
                            <a:srgbClr val="00B0F0"/>
                          </a:solidFill>
                        </a:rPr>
                        <a:t>(korrigierbaren</a:t>
                      </a:r>
                      <a:r>
                        <a:rPr lang="de-DE" sz="1600" baseline="0" smtClean="0">
                          <a:solidFill>
                            <a:srgbClr val="00B0F0"/>
                          </a:solidFill>
                        </a:rPr>
                        <a:t>) Bündelfehler, kein P</a:t>
                      </a:r>
                      <a:r>
                        <a:rPr lang="de-DE" sz="1600" baseline="-25000" smtClean="0">
                          <a:solidFill>
                            <a:srgbClr val="00B0F0"/>
                          </a:solidFill>
                        </a:rPr>
                        <a:t>b</a:t>
                      </a:r>
                      <a:r>
                        <a:rPr lang="de-DE" sz="1600" baseline="0" smtClean="0">
                          <a:solidFill>
                            <a:srgbClr val="00B0F0"/>
                          </a:solidFill>
                        </a:rPr>
                        <a:t> oder P</a:t>
                      </a:r>
                      <a:r>
                        <a:rPr lang="de-DE" sz="1600" baseline="-25000" smtClean="0">
                          <a:solidFill>
                            <a:srgbClr val="00B0F0"/>
                          </a:solidFill>
                        </a:rPr>
                        <a:t>w</a:t>
                      </a:r>
                      <a:endParaRPr lang="de-DE" sz="1600" b="0" baseline="-25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EEE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4805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586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25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5.6  Erkennung von Einzelfehlern und Bündelfehlern sowie </a:t>
            </a:r>
            <a:r>
              <a:rPr lang="de-DE" sz="1400" dirty="0" err="1" smtClean="0"/>
              <a:t>CRC</a:t>
            </a:r>
            <a:r>
              <a:rPr lang="de-DE" sz="1400" dirty="0" smtClean="0"/>
              <a:t>-Codes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17" y="396265"/>
            <a:ext cx="8018930" cy="6431122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6198294" y="3682578"/>
            <a:ext cx="229343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2855019" y="710778"/>
            <a:ext cx="125591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9230229" y="796413"/>
            <a:ext cx="24256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 = 00…001**..**00..00</a:t>
            </a:r>
          </a:p>
          <a:p>
            <a:r>
              <a:rPr lang="de-DE" dirty="0" smtClean="0"/>
              <a:t>                   i)</a:t>
            </a:r>
          </a:p>
          <a:p>
            <a:endParaRPr lang="de-DE" dirty="0"/>
          </a:p>
          <a:p>
            <a:r>
              <a:rPr lang="de-DE" dirty="0" smtClean="0"/>
              <a:t>	     b(x)</a:t>
            </a:r>
          </a:p>
          <a:p>
            <a:r>
              <a:rPr lang="de-DE" dirty="0" smtClean="0"/>
              <a:t>	 Länge = t</a:t>
            </a:r>
            <a:endParaRPr lang="de-DE" dirty="0"/>
          </a:p>
        </p:txBody>
      </p:sp>
      <p:sp>
        <p:nvSpPr>
          <p:cNvPr id="4" name="Geschweifte Klammer links 3"/>
          <p:cNvSpPr/>
          <p:nvPr/>
        </p:nvSpPr>
        <p:spPr>
          <a:xfrm rot="16200000">
            <a:off x="10391517" y="1122549"/>
            <a:ext cx="457200" cy="6705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9152603" y="743077"/>
            <a:ext cx="2662084" cy="1562963"/>
          </a:xfrm>
          <a:prstGeom prst="rect">
            <a:avLst/>
          </a:prstGeom>
          <a:solidFill>
            <a:srgbClr val="92D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9176151" y="3682578"/>
            <a:ext cx="24192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 = **..**00…001**..**</a:t>
            </a:r>
          </a:p>
          <a:p>
            <a:r>
              <a:rPr lang="de-DE" dirty="0" smtClean="0"/>
              <a:t>                              i)</a:t>
            </a:r>
          </a:p>
          <a:p>
            <a:endParaRPr lang="de-DE" dirty="0"/>
          </a:p>
          <a:p>
            <a:r>
              <a:rPr lang="de-DE" dirty="0" smtClean="0"/>
              <a:t>        b(x)</a:t>
            </a:r>
          </a:p>
          <a:p>
            <a:r>
              <a:rPr lang="de-DE" dirty="0" smtClean="0"/>
              <a:t>    Länge = t</a:t>
            </a:r>
            <a:endParaRPr lang="de-DE" dirty="0"/>
          </a:p>
        </p:txBody>
      </p:sp>
      <p:sp>
        <p:nvSpPr>
          <p:cNvPr id="12" name="Geschweifte Klammer links 11"/>
          <p:cNvSpPr/>
          <p:nvPr/>
        </p:nvSpPr>
        <p:spPr>
          <a:xfrm rot="16200000">
            <a:off x="11281434" y="3662028"/>
            <a:ext cx="457200" cy="136393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schweifte Klammer links 12"/>
          <p:cNvSpPr/>
          <p:nvPr/>
        </p:nvSpPr>
        <p:spPr>
          <a:xfrm rot="16200000">
            <a:off x="9556955" y="3975284"/>
            <a:ext cx="457200" cy="73742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1437374" y="4115394"/>
            <a:ext cx="754626" cy="56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9107129" y="4115510"/>
            <a:ext cx="480428" cy="56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9112019" y="3686862"/>
            <a:ext cx="2662084" cy="1562963"/>
          </a:xfrm>
          <a:prstGeom prst="rect">
            <a:avLst/>
          </a:prstGeom>
          <a:solidFill>
            <a:srgbClr val="92D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r Verbinder 16"/>
          <p:cNvCxnSpPr/>
          <p:nvPr/>
        </p:nvCxnSpPr>
        <p:spPr>
          <a:xfrm>
            <a:off x="11486830" y="4350774"/>
            <a:ext cx="158224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9390101" y="4333568"/>
            <a:ext cx="158224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9606122" y="5226804"/>
            <a:ext cx="186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mathematisch sinnvoll,</a:t>
            </a:r>
          </a:p>
          <a:p>
            <a:r>
              <a:rPr lang="de-DE" sz="1400" dirty="0" smtClean="0"/>
              <a:t>physikalisch abwegig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73483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2289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4.6  Nebenklassen-Zerlegung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442754"/>
            <a:ext cx="7943088" cy="90128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64" y="1858630"/>
            <a:ext cx="7823644" cy="180506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01" y="4974715"/>
            <a:ext cx="7943088" cy="1778640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>
            <a:off x="6113066" y="722836"/>
            <a:ext cx="21753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3954415" y="994232"/>
            <a:ext cx="40622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2835605" y="1265630"/>
            <a:ext cx="22376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5724181" y="5561045"/>
            <a:ext cx="0" cy="7515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3133381" y="5719665"/>
            <a:ext cx="0" cy="4672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224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25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5.6  Erkennung von Einzelfehlern und Bündelfehlern sowie </a:t>
            </a:r>
            <a:r>
              <a:rPr lang="de-DE" sz="1400" dirty="0" err="1" smtClean="0"/>
              <a:t>CRC</a:t>
            </a:r>
            <a:r>
              <a:rPr lang="de-DE" sz="1400" dirty="0" smtClean="0"/>
              <a:t>-Codes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14" y="508688"/>
            <a:ext cx="8794962" cy="301006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14" y="3842213"/>
            <a:ext cx="8794962" cy="157310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343400" y="5086350"/>
            <a:ext cx="5762625" cy="328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462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25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5.6  Erkennung von Einzelfehlern und Bündelfehlern sowie </a:t>
            </a:r>
            <a:r>
              <a:rPr lang="de-DE" sz="1400" dirty="0" err="1" smtClean="0"/>
              <a:t>CRC</a:t>
            </a:r>
            <a:r>
              <a:rPr lang="de-DE" sz="1400" dirty="0" smtClean="0"/>
              <a:t>-Codes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4" y="421467"/>
            <a:ext cx="9267672" cy="629139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20108" y="355483"/>
            <a:ext cx="18055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200" b="1" smtClean="0"/>
              <a:t>Beispiel 5.7</a:t>
            </a:r>
            <a:endParaRPr lang="de-DE" sz="2200" b="1"/>
          </a:p>
        </p:txBody>
      </p:sp>
      <p:sp>
        <p:nvSpPr>
          <p:cNvPr id="4" name="Textfeld 3"/>
          <p:cNvSpPr txBox="1"/>
          <p:nvPr/>
        </p:nvSpPr>
        <p:spPr>
          <a:xfrm>
            <a:off x="8626857" y="786370"/>
            <a:ext cx="333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B050"/>
                </a:solidFill>
              </a:rPr>
              <a:t>nicht-zyklisch, </a:t>
            </a:r>
          </a:p>
          <a:p>
            <a:r>
              <a:rPr lang="de-DE" smtClean="0">
                <a:solidFill>
                  <a:srgbClr val="00B050"/>
                </a:solidFill>
              </a:rPr>
              <a:t>schlechte Bündelfehlererkennung</a:t>
            </a:r>
            <a:endParaRPr lang="de-DE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626857" y="2211674"/>
            <a:ext cx="2868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B050"/>
                </a:solidFill>
              </a:rPr>
              <a:t>zyklisch, </a:t>
            </a:r>
          </a:p>
          <a:p>
            <a:r>
              <a:rPr lang="de-DE" smtClean="0">
                <a:solidFill>
                  <a:srgbClr val="00B050"/>
                </a:solidFill>
              </a:rPr>
              <a:t>gute Bündelfehlererkennung</a:t>
            </a:r>
            <a:endParaRPr lang="de-DE">
              <a:solidFill>
                <a:srgbClr val="00B05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692063" y="5141368"/>
            <a:ext cx="245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>
                <a:solidFill>
                  <a:srgbClr val="00B0F0"/>
                </a:solidFill>
              </a:rPr>
              <a:t>Achtung: </a:t>
            </a:r>
          </a:p>
          <a:p>
            <a:r>
              <a:rPr lang="de-DE" sz="1200" smtClean="0">
                <a:solidFill>
                  <a:srgbClr val="00B0F0"/>
                </a:solidFill>
              </a:rPr>
              <a:t>Dieses Beispiel in der deutschen Version des Buches war fehlerhaft</a:t>
            </a:r>
            <a:endParaRPr lang="de-DE" sz="12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67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25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5.6  Erkennung von Einzelfehlern und Bündelfehlern sowie </a:t>
            </a:r>
            <a:r>
              <a:rPr lang="de-DE" sz="1400" dirty="0" err="1" smtClean="0"/>
              <a:t>CRC</a:t>
            </a:r>
            <a:r>
              <a:rPr lang="de-DE" sz="1400" dirty="0" smtClean="0"/>
              <a:t>-Codes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24" y="454802"/>
            <a:ext cx="9916351" cy="477303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137823" y="2841319"/>
            <a:ext cx="9916351" cy="387303"/>
          </a:xfrm>
          <a:prstGeom prst="rect">
            <a:avLst/>
          </a:prstGeom>
          <a:solidFill>
            <a:srgbClr val="00B0F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137824" y="3215118"/>
            <a:ext cx="4359865" cy="352171"/>
          </a:xfrm>
          <a:prstGeom prst="rect">
            <a:avLst/>
          </a:prstGeom>
          <a:solidFill>
            <a:srgbClr val="00B0F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09" y="5512490"/>
            <a:ext cx="9916351" cy="105183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23309" y="6488668"/>
            <a:ext cx="687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Die Quote der erkennbaren Bündelfehler bei t‘ &gt; n-k ist weniger wichtig.</a:t>
            </a:r>
            <a:endParaRPr lang="de-DE"/>
          </a:p>
        </p:txBody>
      </p:sp>
      <p:cxnSp>
        <p:nvCxnSpPr>
          <p:cNvPr id="11" name="Gerader Verbinder 10"/>
          <p:cNvCxnSpPr/>
          <p:nvPr/>
        </p:nvCxnSpPr>
        <p:spPr>
          <a:xfrm>
            <a:off x="2726241" y="809639"/>
            <a:ext cx="366185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428041" y="2210267"/>
            <a:ext cx="54398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223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25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5.6  Erkennung von Einzelfehlern und Bündelfehlern sowie </a:t>
            </a:r>
            <a:r>
              <a:rPr lang="de-DE" sz="1400" dirty="0" err="1" smtClean="0"/>
              <a:t>CRC</a:t>
            </a:r>
            <a:r>
              <a:rPr lang="de-DE" sz="1400" dirty="0" smtClean="0"/>
              <a:t>-Codes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14" y="568085"/>
            <a:ext cx="9394744" cy="25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0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259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5.6  Erkennung von Einzelfehlern und Bündelfehlern sowie </a:t>
            </a:r>
            <a:r>
              <a:rPr lang="de-DE" sz="1400" dirty="0" err="1" smtClean="0"/>
              <a:t>CRC</a:t>
            </a:r>
            <a:r>
              <a:rPr lang="de-DE" sz="1400" dirty="0" smtClean="0"/>
              <a:t>-Codes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821" y="352965"/>
            <a:ext cx="9046358" cy="2070307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1572821" y="1012839"/>
            <a:ext cx="442818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021" y="2108200"/>
            <a:ext cx="8978385" cy="224081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513" y="5782338"/>
            <a:ext cx="8652487" cy="107566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4893" y="5429166"/>
            <a:ext cx="11655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00B0F0"/>
                </a:solidFill>
              </a:rPr>
              <a:t>CRC-Codes werden oft als verkürzte Codes (siehe Definition 4.6) betrieben, sind dann aber nicht mehr zyklisch. </a:t>
            </a:r>
          </a:p>
          <a:p>
            <a:endParaRPr lang="de-DE" smtClean="0">
              <a:solidFill>
                <a:srgbClr val="00B0F0"/>
              </a:solidFill>
            </a:endParaRPr>
          </a:p>
          <a:p>
            <a:r>
              <a:rPr lang="de-DE" smtClean="0">
                <a:solidFill>
                  <a:srgbClr val="00B0F0"/>
                </a:solidFill>
              </a:rPr>
              <a:t>In internationalen Standards sind </a:t>
            </a:r>
          </a:p>
          <a:p>
            <a:r>
              <a:rPr lang="de-DE" smtClean="0">
                <a:solidFill>
                  <a:srgbClr val="00B0F0"/>
                </a:solidFill>
              </a:rPr>
              <a:t>CRC-Generatorpolynome genormt:</a:t>
            </a:r>
            <a:endParaRPr lang="de-DE">
              <a:solidFill>
                <a:srgbClr val="00B0F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215" y="4487654"/>
            <a:ext cx="8927585" cy="89609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8369300" y="1739900"/>
            <a:ext cx="2108200" cy="33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407835" y="4394425"/>
            <a:ext cx="9211343" cy="989325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721100" y="5779855"/>
            <a:ext cx="8358578" cy="1040045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185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392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5.7  Korrektur von </a:t>
            </a:r>
            <a:r>
              <a:rPr lang="de-DE" sz="1400" dirty="0" smtClean="0"/>
              <a:t>Einzelfehlern </a:t>
            </a:r>
            <a:r>
              <a:rPr lang="de-DE" sz="1400" smtClean="0"/>
              <a:t>und Bündelfehlern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396677"/>
            <a:ext cx="9271000" cy="11109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1430431"/>
            <a:ext cx="9182100" cy="98806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0" y="2615462"/>
            <a:ext cx="9182100" cy="4093425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>
            <a:off x="1532441" y="3286139"/>
            <a:ext cx="142665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9321800" y="1105367"/>
            <a:ext cx="132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6883400" y="6375400"/>
            <a:ext cx="3759200" cy="333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906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392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5.7  Korrektur von </a:t>
            </a:r>
            <a:r>
              <a:rPr lang="de-DE" sz="1400" dirty="0" smtClean="0"/>
              <a:t>Einzelfehlern </a:t>
            </a:r>
            <a:r>
              <a:rPr lang="de-DE" sz="1400" smtClean="0"/>
              <a:t>und Bündelfehlern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92" y="514349"/>
            <a:ext cx="8929797" cy="554355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41575" y="6211669"/>
            <a:ext cx="10167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B0F0"/>
                </a:solidFill>
              </a:rPr>
              <a:t>Obige Bemerkungen sind ziemlich formal(istisch) und eher unbedeutend – denn bei der Einführung von </a:t>
            </a:r>
          </a:p>
          <a:p>
            <a:r>
              <a:rPr lang="de-DE" b="1" smtClean="0">
                <a:solidFill>
                  <a:srgbClr val="00B0F0"/>
                </a:solidFill>
              </a:rPr>
              <a:t>RS-Codes zur Korrektur von Bündelfehlern wird dies alles wieder in einem neuen Licht erscheinen!</a:t>
            </a:r>
            <a:endParaRPr lang="de-DE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052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392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5.7  Korrektur von </a:t>
            </a:r>
            <a:r>
              <a:rPr lang="de-DE" sz="1400" dirty="0" smtClean="0"/>
              <a:t>Einzelfehlern </a:t>
            </a:r>
            <a:r>
              <a:rPr lang="de-DE" sz="1400" smtClean="0"/>
              <a:t>und Bündelfehlern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66" y="876300"/>
            <a:ext cx="9558068" cy="40481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529486" y="5297269"/>
            <a:ext cx="3345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00B0F0"/>
                </a:solidFill>
              </a:rPr>
              <a:t>Nochmals: die üblichen RS-Codes zur Korrektur von Bündelfehlern basieren auf einer etwas anderen Sichtweise auf Bündelfehler.</a:t>
            </a:r>
            <a:endParaRPr lang="de-DE">
              <a:solidFill>
                <a:srgbClr val="00B0F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8816622" y="4461556"/>
            <a:ext cx="0" cy="835713"/>
          </a:xfrm>
          <a:prstGeom prst="straightConnector1">
            <a:avLst/>
          </a:prstGeom>
          <a:ln w="698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77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2289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4.6  Nebenklassen-Zerlegung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1" y="755737"/>
            <a:ext cx="8010694" cy="557612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661748" y="862208"/>
            <a:ext cx="34258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Diese Zerlegung sieht aufwendig aus, und enthält doch nicht mehr Informationen als die kompakte Generatormatrix</a:t>
            </a:r>
          </a:p>
          <a:p>
            <a:endParaRPr lang="de-DE" dirty="0">
              <a:solidFill>
                <a:srgbClr val="00B050"/>
              </a:solidFill>
            </a:endParaRPr>
          </a:p>
          <a:p>
            <a:endParaRPr lang="de-DE" dirty="0" smtClean="0">
              <a:solidFill>
                <a:srgbClr val="00B050"/>
              </a:solidFill>
            </a:endParaRPr>
          </a:p>
          <a:p>
            <a:endParaRPr lang="de-DE" dirty="0">
              <a:solidFill>
                <a:srgbClr val="00B050"/>
              </a:solidFill>
            </a:endParaRPr>
          </a:p>
          <a:p>
            <a:r>
              <a:rPr lang="de-DE" dirty="0" smtClean="0">
                <a:solidFill>
                  <a:srgbClr val="00B050"/>
                </a:solidFill>
              </a:rPr>
              <a:t>Der Vorteil der Zerlegung wird sich bei der Decodierung erweisen. 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082" y="2016691"/>
            <a:ext cx="1808922" cy="58054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498080" y="496214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= </a:t>
            </a:r>
            <a:r>
              <a:rPr lang="de-DE" i="1" dirty="0" err="1" smtClean="0">
                <a:latin typeface="Averia Serif" panose="02000603000000000004" pitchFamily="2" charset="0"/>
              </a:rPr>
              <a:t>M</a:t>
            </a:r>
            <a:r>
              <a:rPr lang="de-DE" baseline="-25000" dirty="0" err="1" smtClean="0"/>
              <a:t>7</a:t>
            </a:r>
            <a:endParaRPr lang="de-DE" baseline="-25000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10476572" y="2129953"/>
            <a:ext cx="0" cy="342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8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2125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4.7  Syndrom-Decodierung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528" y="403574"/>
            <a:ext cx="8393640" cy="5954554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3932885" y="5721806"/>
            <a:ext cx="26812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1713528" y="1367615"/>
            <a:ext cx="8283912" cy="625777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29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2125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4.7  Syndrom-Decodierung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876"/>
            <a:ext cx="7730127" cy="28836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" y="3493358"/>
            <a:ext cx="7726969" cy="87747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256" y="2060447"/>
            <a:ext cx="4389120" cy="257324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7" y="5669734"/>
            <a:ext cx="7571233" cy="10457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5939" y="4370831"/>
            <a:ext cx="9655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Beispiel:   y </a:t>
            </a:r>
            <a:r>
              <a:rPr lang="de-DE" smtClean="0">
                <a:solidFill>
                  <a:srgbClr val="00B050"/>
                </a:solidFill>
              </a:rPr>
              <a:t>= 10101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509838" algn="l"/>
              </a:tabLst>
            </a:pPr>
            <a:r>
              <a:rPr lang="de-DE" smtClean="0">
                <a:solidFill>
                  <a:srgbClr val="00B050"/>
                </a:solidFill>
              </a:rPr>
              <a:t>Nebenklassen-Decod.:  	y liegt </a:t>
            </a:r>
            <a:r>
              <a:rPr lang="de-DE" dirty="0" smtClean="0">
                <a:solidFill>
                  <a:srgbClr val="00B050"/>
                </a:solidFill>
              </a:rPr>
              <a:t>in </a:t>
            </a:r>
            <a:r>
              <a:rPr lang="de-DE" dirty="0" err="1" smtClean="0">
                <a:solidFill>
                  <a:srgbClr val="00B050"/>
                </a:solidFill>
              </a:rPr>
              <a:t>M</a:t>
            </a:r>
            <a:r>
              <a:rPr lang="de-DE" baseline="-25000" dirty="0" err="1" smtClean="0">
                <a:solidFill>
                  <a:srgbClr val="00B050"/>
                </a:solidFill>
              </a:rPr>
              <a:t>4</a:t>
            </a:r>
            <a:r>
              <a:rPr lang="de-DE" smtClean="0">
                <a:solidFill>
                  <a:srgbClr val="00B050"/>
                </a:solidFill>
              </a:rPr>
              <a:t>, also µ=4, e</a:t>
            </a:r>
            <a:r>
              <a:rPr lang="de-DE" baseline="-25000" smtClean="0">
                <a:solidFill>
                  <a:srgbClr val="00B050"/>
                </a:solidFill>
              </a:rPr>
              <a:t>4</a:t>
            </a:r>
            <a:r>
              <a:rPr lang="de-DE" smtClean="0">
                <a:solidFill>
                  <a:srgbClr val="00B050"/>
                </a:solidFill>
              </a:rPr>
              <a:t>=01000</a:t>
            </a:r>
            <a:r>
              <a:rPr lang="de-DE" dirty="0" smtClean="0">
                <a:solidFill>
                  <a:srgbClr val="00B050"/>
                </a:solidFill>
              </a:rPr>
              <a:t>, </a:t>
            </a:r>
            <a:r>
              <a:rPr lang="de-DE" smtClean="0">
                <a:solidFill>
                  <a:srgbClr val="00B050"/>
                </a:solidFill>
              </a:rPr>
              <a:t>also  ậ=11101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509838" algn="l"/>
              </a:tabLst>
            </a:pPr>
            <a:r>
              <a:rPr lang="de-DE" smtClean="0">
                <a:solidFill>
                  <a:srgbClr val="00B050"/>
                </a:solidFill>
              </a:rPr>
              <a:t>Syndrom-Decod.:	y liefert s=yH</a:t>
            </a:r>
            <a:r>
              <a:rPr lang="de-DE" baseline="30000" smtClean="0">
                <a:solidFill>
                  <a:srgbClr val="00B050"/>
                </a:solidFill>
              </a:rPr>
              <a:t>T</a:t>
            </a:r>
            <a:r>
              <a:rPr lang="de-DE" smtClean="0">
                <a:solidFill>
                  <a:srgbClr val="00B050"/>
                </a:solidFill>
              </a:rPr>
              <a:t>=011, also µ=4 bzw. v=3, also e</a:t>
            </a:r>
            <a:r>
              <a:rPr lang="de-DE" baseline="-25000" smtClean="0">
                <a:solidFill>
                  <a:srgbClr val="00B050"/>
                </a:solidFill>
              </a:rPr>
              <a:t>µ</a:t>
            </a:r>
            <a:r>
              <a:rPr lang="de-DE" smtClean="0">
                <a:solidFill>
                  <a:srgbClr val="00B050"/>
                </a:solidFill>
              </a:rPr>
              <a:t>=e</a:t>
            </a:r>
            <a:r>
              <a:rPr lang="de-DE" baseline="-25000" smtClean="0">
                <a:solidFill>
                  <a:srgbClr val="00B050"/>
                </a:solidFill>
              </a:rPr>
              <a:t>v</a:t>
            </a:r>
            <a:r>
              <a:rPr lang="de-DE" smtClean="0">
                <a:solidFill>
                  <a:srgbClr val="00B050"/>
                </a:solidFill>
              </a:rPr>
              <a:t>=01000, also  </a:t>
            </a:r>
            <a:r>
              <a:rPr lang="de-DE">
                <a:solidFill>
                  <a:srgbClr val="00B050"/>
                </a:solidFill>
              </a:rPr>
              <a:t>ậ=11101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10698480" y="2462784"/>
            <a:ext cx="505968" cy="20787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10683351" y="2462784"/>
            <a:ext cx="536226" cy="20787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0513281" y="4654071"/>
            <a:ext cx="104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</a:rPr>
              <a:t>S</a:t>
            </a:r>
            <a:r>
              <a:rPr lang="de-DE" sz="1200" i="1" baseline="-25000" dirty="0" err="1" smtClean="0">
                <a:solidFill>
                  <a:srgbClr val="FF0000"/>
                </a:solidFill>
              </a:rPr>
              <a:t>v</a:t>
            </a:r>
            <a:r>
              <a:rPr lang="de-DE" sz="1200" dirty="0" smtClean="0">
                <a:solidFill>
                  <a:srgbClr val="FF0000"/>
                </a:solidFill>
              </a:rPr>
              <a:t> entspricht </a:t>
            </a:r>
            <a:r>
              <a:rPr lang="de-DE" sz="1200" i="1" dirty="0" smtClean="0">
                <a:solidFill>
                  <a:srgbClr val="FF0000"/>
                </a:solidFill>
              </a:rPr>
              <a:t>v</a:t>
            </a:r>
            <a:r>
              <a:rPr lang="de-DE" sz="1200" dirty="0" smtClean="0">
                <a:solidFill>
                  <a:srgbClr val="FF0000"/>
                </a:solidFill>
              </a:rPr>
              <a:t> und braucht deshalb nicht gespeichert zu werden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04893" y="457200"/>
            <a:ext cx="7625234" cy="114948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r Verbinder 16"/>
          <p:cNvCxnSpPr/>
          <p:nvPr/>
        </p:nvCxnSpPr>
        <p:spPr>
          <a:xfrm>
            <a:off x="2037717" y="736852"/>
            <a:ext cx="20549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58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2125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4.7  Syndrom-Decodierung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45" y="418012"/>
            <a:ext cx="6410103" cy="582055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912867" y="3731342"/>
            <a:ext cx="3692817" cy="479323"/>
          </a:xfrm>
          <a:prstGeom prst="rect">
            <a:avLst/>
          </a:prstGeom>
          <a:solidFill>
            <a:srgbClr val="92D050">
              <a:alpha val="19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610958" y="5685575"/>
            <a:ext cx="3945998" cy="552994"/>
          </a:xfrm>
          <a:prstGeom prst="rect">
            <a:avLst/>
          </a:prstGeom>
          <a:solidFill>
            <a:srgbClr val="92D050">
              <a:alpha val="19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37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4, Seite </a:t>
            </a:r>
            <a:fld id="{E9E4A09E-977B-4141-A0DA-A575FF5D2ED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524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5.1  Definition zyklischer Codes und Polynombeschreibung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84" y="501445"/>
            <a:ext cx="7779774" cy="3351339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7612607" y="825342"/>
            <a:ext cx="7497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09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rangero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Office PowerPoint</Application>
  <PresentationFormat>Breitbild</PresentationFormat>
  <Paragraphs>188</Paragraphs>
  <Slides>47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47</vt:i4>
      </vt:variant>
    </vt:vector>
  </HeadingPairs>
  <TitlesOfParts>
    <vt:vector size="53" baseType="lpstr">
      <vt:lpstr>Arial</vt:lpstr>
      <vt:lpstr>Averia Serif</vt:lpstr>
      <vt:lpstr>Calibri</vt:lpstr>
      <vt:lpstr>Calibri Light</vt:lpstr>
      <vt:lpstr>Office</vt:lpstr>
      <vt:lpstr>Benutzerdefiniertes Design</vt:lpstr>
      <vt:lpstr>Unterstützende Materialien zur Vorlesung  Verfahren zur Kanalcodierung – Teil 4 Prof. Dr. Bernd Friedrichs KIT CEL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Tesat-Spacecom GmbH &amp; Co.KG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 Verfahren zur Kanalcodierung Teil 1 Prof. Dr. Bernd Friedrichs KIT CEL</dc:title>
  <dc:creator>frb2bk</dc:creator>
  <cp:lastModifiedBy>BF</cp:lastModifiedBy>
  <cp:revision>149</cp:revision>
  <dcterms:created xsi:type="dcterms:W3CDTF">2020-04-20T07:47:02Z</dcterms:created>
  <dcterms:modified xsi:type="dcterms:W3CDTF">2020-05-13T18:08:49Z</dcterms:modified>
</cp:coreProperties>
</file>