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01" r:id="rId11"/>
    <p:sldId id="264" r:id="rId12"/>
    <p:sldId id="265" r:id="rId13"/>
    <p:sldId id="266" r:id="rId14"/>
    <p:sldId id="267" r:id="rId15"/>
    <p:sldId id="274" r:id="rId16"/>
    <p:sldId id="268" r:id="rId17"/>
    <p:sldId id="272" r:id="rId18"/>
    <p:sldId id="270" r:id="rId19"/>
    <p:sldId id="273" r:id="rId20"/>
    <p:sldId id="302" r:id="rId21"/>
    <p:sldId id="275" r:id="rId22"/>
    <p:sldId id="276" r:id="rId23"/>
    <p:sldId id="277" r:id="rId24"/>
    <p:sldId id="278" r:id="rId25"/>
    <p:sldId id="303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300" r:id="rId37"/>
    <p:sldId id="290" r:id="rId38"/>
    <p:sldId id="289" r:id="rId39"/>
    <p:sldId id="291" r:id="rId40"/>
    <p:sldId id="292" r:id="rId41"/>
    <p:sldId id="293" r:id="rId42"/>
    <p:sldId id="294" r:id="rId43"/>
    <p:sldId id="299" r:id="rId44"/>
    <p:sldId id="295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6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FA5E6-D65B-4659-AF86-830889A10A6E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1B744-6EFD-4E6B-94A6-0D63BCB405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5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958BC-32AB-4456-8C22-AE371CFFBD23}" type="datetime1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Teil 1, Seite </a:t>
            </a:r>
            <a:fld id="{E9E4A09E-977B-4141-A0DA-A575FF5D2ED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53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FF62-3F26-4F99-B677-D67456E7A275}" type="datetime1">
              <a:rPr lang="de-DE" smtClean="0"/>
              <a:t>12.05.2020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00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C2E8-D3F4-46F2-B9EA-3A7C20E8164E}" type="datetime1">
              <a:rPr lang="de-DE" smtClean="0"/>
              <a:t>12.05.2020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89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67D6-2873-4E3E-A163-4954DEF132B3}" type="datetime1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470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B930-F521-4D7C-BC69-2458F612E6B1}" type="datetime1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871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8ACA-CCAE-4C80-9A65-36FA3221D78A}" type="datetime1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42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43B7-4E43-49E0-B1B5-A2B9078390FE}" type="datetime1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894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DA76-AEBA-4BC4-9459-86B1D9CCF0C5}" type="datetime1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058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0212-F211-4A54-B75D-885D4A9E428B}" type="datetime1">
              <a:rPr lang="de-DE" smtClean="0"/>
              <a:t>12.05.2020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298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C75-9C15-4665-80DA-46019FBA1AF8}" type="datetime1">
              <a:rPr lang="de-DE" smtClean="0"/>
              <a:t>12.05.2020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20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DC0D-2907-4577-9493-9E85C837ED90}" type="datetime1">
              <a:rPr lang="de-DE" smtClean="0"/>
              <a:t>12.05.2020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01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2192000" cy="310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4" name="Gerader Verbinder 3"/>
          <p:cNvCxnSpPr/>
          <p:nvPr userDrawn="1"/>
        </p:nvCxnSpPr>
        <p:spPr>
          <a:xfrm>
            <a:off x="0" y="310261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 userDrawn="1"/>
        </p:nvSpPr>
        <p:spPr>
          <a:xfrm>
            <a:off x="9748782" y="620522"/>
            <a:ext cx="1669026" cy="310261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6756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403A-8F7F-4F09-8791-C3BAC43C535F}" type="datetime1">
              <a:rPr lang="de-DE" smtClean="0"/>
              <a:t>12.05.2020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058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CC3A-6E49-439B-8777-568F94465076}" type="datetime1">
              <a:rPr lang="de-DE" smtClean="0"/>
              <a:t>12.05.2020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293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89F-C8AB-43D5-A236-C91738A0D7BF}" type="datetime1">
              <a:rPr lang="de-DE" smtClean="0"/>
              <a:t>12.05.2020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822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FF20-C149-4BA2-8A5A-69FDEEF5003B}" type="datetime1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454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F643-C8C0-4758-ABFF-E2F0C9A2F642}" type="datetime1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16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BC17-32D3-4773-9B2A-F54B458FB1FE}" type="datetime1">
              <a:rPr lang="de-DE" smtClean="0"/>
              <a:t>12.05.2020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82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6405-C9E0-4612-B5EB-666105E9540C}" type="datetime1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62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BFA9-E81D-4003-99AA-DD72FEA708A4}" type="datetime1">
              <a:rPr lang="de-DE" smtClean="0"/>
              <a:t>12.05.2020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69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6A00-BD01-4AC9-A3F0-4FBFDB2664A9}" type="datetime1">
              <a:rPr lang="de-DE" smtClean="0"/>
              <a:t>12.05.2020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9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EF9D-CA2B-4BB4-8C80-A7AACAA9C7EE}" type="datetime1">
              <a:rPr lang="de-DE" smtClean="0"/>
              <a:t>12.05.2020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68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5ED5-8C41-47C0-8FD8-AB76A3F9070B}" type="datetime1">
              <a:rPr lang="de-DE" smtClean="0"/>
              <a:t>12.05.2020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86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9C7D-5EE4-4AAF-8FB6-F70095331DC1}" type="datetime1">
              <a:rPr lang="de-DE" smtClean="0"/>
              <a:t>12.05.2020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12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6F9E-3C1C-47EF-AD37-57E791A60E5B}" type="datetime1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A09E-977B-4141-A0DA-A575FF5D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43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2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AEB6-2753-4399-AC50-6301F7B31706}" type="datetime1">
              <a:rPr lang="de-DE" smtClean="0"/>
              <a:t>12.05.2020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Teil 1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ECF5-A09E-49F6-9E16-F93CF181B5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08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2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6656" y="1122363"/>
            <a:ext cx="10911840" cy="2387600"/>
          </a:xfrm>
        </p:spPr>
        <p:txBody>
          <a:bodyPr>
            <a:normAutofit fontScale="90000"/>
          </a:bodyPr>
          <a:lstStyle/>
          <a:p>
            <a:r>
              <a:rPr lang="de-DE" sz="2700" dirty="0" smtClean="0"/>
              <a:t>Unterstützende Materialien zur Vorlesung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b="1" dirty="0" smtClean="0"/>
              <a:t>Verfahren zur Kanalcodierung – Teil 2</a:t>
            </a:r>
            <a:br>
              <a:rPr lang="de-DE" b="1" dirty="0" smtClean="0"/>
            </a:br>
            <a:r>
              <a:rPr lang="de-DE" sz="2700" dirty="0" smtClean="0"/>
              <a:t>Prof</a:t>
            </a:r>
            <a:r>
              <a:rPr lang="de-DE" sz="2700" dirty="0"/>
              <a:t>. Dr. Bernd </a:t>
            </a:r>
            <a:r>
              <a:rPr lang="de-DE" sz="2700" dirty="0" smtClean="0"/>
              <a:t>Friedrichs</a:t>
            </a:r>
            <a:br>
              <a:rPr lang="de-DE" sz="2700" dirty="0" smtClean="0"/>
            </a:br>
            <a:r>
              <a:rPr lang="de-DE" sz="2700" dirty="0" smtClean="0"/>
              <a:t>KIT CEL</a:t>
            </a:r>
            <a:endParaRPr lang="de-DE" sz="2700" dirty="0"/>
          </a:p>
        </p:txBody>
      </p:sp>
      <p:sp>
        <p:nvSpPr>
          <p:cNvPr id="4" name="Textfeld 3"/>
          <p:cNvSpPr txBox="1"/>
          <p:nvPr/>
        </p:nvSpPr>
        <p:spPr>
          <a:xfrm>
            <a:off x="1044407" y="4363368"/>
            <a:ext cx="72559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Inhalt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 Begriff des Codierungsgewinns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Shannon Kanalcodierungstheorem, </a:t>
            </a:r>
            <a:r>
              <a:rPr lang="de-DE" dirty="0" err="1" smtClean="0"/>
              <a:t>R</a:t>
            </a:r>
            <a:r>
              <a:rPr lang="de-DE" baseline="-25000" dirty="0" err="1" smtClean="0"/>
              <a:t>0</a:t>
            </a:r>
            <a:r>
              <a:rPr lang="de-DE" dirty="0" smtClean="0"/>
              <a:t>-Theorem und Schlussfolgerungen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Lineare Blockcodes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Fehlererkennung und Fehlerkorrektur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Decoder-Strategien  (</a:t>
            </a:r>
            <a:r>
              <a:rPr lang="de-DE" dirty="0" err="1" smtClean="0"/>
              <a:t>MLD</a:t>
            </a:r>
            <a:r>
              <a:rPr lang="de-DE" dirty="0" smtClean="0"/>
              <a:t>, </a:t>
            </a:r>
            <a:r>
              <a:rPr lang="de-DE" dirty="0" err="1" smtClean="0"/>
              <a:t>BMDD</a:t>
            </a:r>
            <a:r>
              <a:rPr 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515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3116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1.8  Grundgedanke der Kanalcodierung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691" y="474021"/>
            <a:ext cx="8755810" cy="84734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" y="1636557"/>
            <a:ext cx="5971430" cy="269770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034" y="1636557"/>
            <a:ext cx="5932356" cy="346296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989" y="5162111"/>
            <a:ext cx="8244882" cy="94168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0" y="6216237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smtClean="0">
                <a:solidFill>
                  <a:srgbClr val="FF0000"/>
                </a:solidFill>
              </a:rPr>
              <a:t>Eine weitere zentrale Idee bei Fading-Kanälen besteht darin, die Information zeitlich so weit zu verspreizen dass schlechte Zeitabschnitte durch </a:t>
            </a:r>
          </a:p>
          <a:p>
            <a:r>
              <a:rPr lang="de-DE" sz="1600" smtClean="0">
                <a:solidFill>
                  <a:srgbClr val="FF0000"/>
                </a:solidFill>
              </a:rPr>
              <a:t>gute Zeitabschnitte kompensiert werden können. Praktisch wird das aber durch Verarbeitungsaufwand und zulässige Verzögerungszeit begrenzt.</a:t>
            </a:r>
            <a:endParaRPr lang="de-DE" sz="160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3994" y="1604759"/>
            <a:ext cx="12047058" cy="3520305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7"/>
          <p:cNvCxnSpPr>
            <a:stCxn id="11" idx="0"/>
            <a:endCxn id="11" idx="2"/>
          </p:cNvCxnSpPr>
          <p:nvPr/>
        </p:nvCxnSpPr>
        <p:spPr>
          <a:xfrm>
            <a:off x="6077523" y="1604759"/>
            <a:ext cx="0" cy="3520305"/>
          </a:xfrm>
          <a:prstGeom prst="lin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436447" y="1832718"/>
            <a:ext cx="50621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538543" y="1832718"/>
            <a:ext cx="54279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0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2321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2.1  Kanalkapazität des DMC</a:t>
            </a:r>
            <a:endParaRPr lang="de-DE" sz="1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445"/>
            <a:ext cx="5633335" cy="423552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04893" y="5974645"/>
            <a:ext cx="38535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smtClean="0">
                <a:solidFill>
                  <a:srgbClr val="FF0000"/>
                </a:solidFill>
              </a:rPr>
              <a:t>I(x;y) ist eine Funktion von P</a:t>
            </a:r>
            <a:r>
              <a:rPr lang="de-DE" sz="1600" baseline="-25000" smtClean="0">
                <a:solidFill>
                  <a:srgbClr val="FF0000"/>
                </a:solidFill>
              </a:rPr>
              <a:t>y|x</a:t>
            </a:r>
            <a:r>
              <a:rPr lang="de-DE" sz="1600" smtClean="0">
                <a:solidFill>
                  <a:srgbClr val="FF0000"/>
                </a:solidFill>
              </a:rPr>
              <a:t> und P</a:t>
            </a:r>
            <a:r>
              <a:rPr lang="de-DE" sz="1600" baseline="-25000" smtClean="0">
                <a:solidFill>
                  <a:srgbClr val="FF0000"/>
                </a:solidFill>
              </a:rPr>
              <a:t>x</a:t>
            </a:r>
            <a:endParaRPr lang="de-DE" sz="1600" smtClean="0">
              <a:solidFill>
                <a:srgbClr val="FF0000"/>
              </a:solidFill>
            </a:endParaRPr>
          </a:p>
          <a:p>
            <a:r>
              <a:rPr lang="de-DE" sz="1600" smtClean="0">
                <a:solidFill>
                  <a:srgbClr val="FF0000"/>
                </a:solidFill>
              </a:rPr>
              <a:t>also ist C nur noch abhängig von P</a:t>
            </a:r>
            <a:r>
              <a:rPr lang="de-DE" sz="1600" baseline="-25000" smtClean="0">
                <a:solidFill>
                  <a:srgbClr val="FF0000"/>
                </a:solidFill>
              </a:rPr>
              <a:t>y|x</a:t>
            </a:r>
            <a:endParaRPr lang="de-DE" sz="1600" baseline="-25000">
              <a:solidFill>
                <a:srgbClr val="FF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789" y="4338735"/>
            <a:ext cx="6885836" cy="2220685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5905563" y="5075853"/>
            <a:ext cx="4955269" cy="55050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7"/>
          <p:cNvCxnSpPr/>
          <p:nvPr/>
        </p:nvCxnSpPr>
        <p:spPr>
          <a:xfrm>
            <a:off x="2224706" y="851262"/>
            <a:ext cx="120124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10058066" y="4557630"/>
            <a:ext cx="12561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62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379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2.1  Kanalkapazität des DMC / Spezialfälle BSC und AWGN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3532"/>
            <a:ext cx="6061930" cy="53647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930" y="1413532"/>
            <a:ext cx="6130070" cy="53394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t="-1" b="12667"/>
          <a:stretch/>
        </p:blipFill>
        <p:spPr>
          <a:xfrm>
            <a:off x="293205" y="998747"/>
            <a:ext cx="3044904" cy="3791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608" y="1060645"/>
            <a:ext cx="2494174" cy="40233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54" y="539089"/>
            <a:ext cx="3790099" cy="29272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4224" y="334656"/>
            <a:ext cx="5760720" cy="6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9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2323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2.2  Kanalcodierungstheorem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40" y="1527107"/>
            <a:ext cx="8469852" cy="330127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513774" y="1522759"/>
            <a:ext cx="8675384" cy="144314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4" y="420498"/>
            <a:ext cx="7574200" cy="74516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18" y="5471159"/>
            <a:ext cx="7490225" cy="129636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592917" y="5393093"/>
            <a:ext cx="7490225" cy="13744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17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2323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2.2  Kanalcodierungstheorem</a:t>
            </a:r>
            <a:endParaRPr lang="de-DE" sz="14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38" y="725424"/>
            <a:ext cx="7827102" cy="45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6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527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2.2  Kanalkodierungstheorem / Beispiel und Anmerkungen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3" y="393318"/>
            <a:ext cx="8031401" cy="25556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416" y="3390621"/>
            <a:ext cx="8948841" cy="335015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8136294" y="6387179"/>
            <a:ext cx="3890865" cy="35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054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8333588" y="2340864"/>
            <a:ext cx="3815740" cy="1158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1395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2.3  </a:t>
            </a:r>
            <a:r>
              <a:rPr lang="de-DE" sz="1400" dirty="0" err="1" smtClean="0"/>
              <a:t>R</a:t>
            </a:r>
            <a:r>
              <a:rPr lang="de-DE" sz="1400" baseline="-25000" dirty="0" err="1" smtClean="0"/>
              <a:t>0</a:t>
            </a:r>
            <a:r>
              <a:rPr lang="de-DE" sz="1400" dirty="0" smtClean="0"/>
              <a:t>-Theorem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2" y="414528"/>
            <a:ext cx="7309542" cy="102109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767840" y="1201810"/>
            <a:ext cx="6333744" cy="2200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22" y="1663078"/>
            <a:ext cx="6832033" cy="200681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12" y="3911127"/>
            <a:ext cx="6958172" cy="187949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527310" y="4741657"/>
            <a:ext cx="1580776" cy="52743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22" y="6227189"/>
            <a:ext cx="7159382" cy="48247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492240" y="6468428"/>
            <a:ext cx="1304544" cy="2200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2436" y="2449440"/>
            <a:ext cx="3044904" cy="43408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0780" y="2999233"/>
            <a:ext cx="2494174" cy="402336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8333588" y="2449440"/>
            <a:ext cx="68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BSC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8333588" y="2999233"/>
            <a:ext cx="8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AWGN</a:t>
            </a:r>
            <a:r>
              <a:rPr lang="de-DE" dirty="0" smtClean="0"/>
              <a:t>:</a:t>
            </a:r>
            <a:endParaRPr lang="de-DE" dirty="0"/>
          </a:p>
        </p:txBody>
      </p:sp>
      <p:cxnSp>
        <p:nvCxnSpPr>
          <p:cNvPr id="19" name="Gerader Verbinder 18"/>
          <p:cNvCxnSpPr/>
          <p:nvPr/>
        </p:nvCxnSpPr>
        <p:spPr>
          <a:xfrm>
            <a:off x="950642" y="2192382"/>
            <a:ext cx="683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059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237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2.4  Codierungsgewinn beim AWGN mit binärem Input</a:t>
            </a:r>
            <a:endParaRPr lang="de-DE" sz="14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3" y="328313"/>
            <a:ext cx="6815419" cy="449748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544" y="4953001"/>
            <a:ext cx="6533972" cy="92243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224" y="5895975"/>
            <a:ext cx="659163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51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237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2.4  Codierungsgewinn beim AWGN mit binärem Input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736" y="467885"/>
            <a:ext cx="7293157" cy="6390115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 flipV="1">
            <a:off x="2774994" y="4599992"/>
            <a:ext cx="3312367" cy="9332"/>
          </a:xfrm>
          <a:prstGeom prst="line">
            <a:avLst/>
          </a:prstGeom>
          <a:ln w="222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6087361" y="3881535"/>
            <a:ext cx="0" cy="71845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207020" y="4757206"/>
            <a:ext cx="393621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Geringer zusätzlicher Gewinn von nur </a:t>
            </a:r>
          </a:p>
          <a:p>
            <a:r>
              <a:rPr lang="de-DE" sz="1600" dirty="0" smtClean="0">
                <a:solidFill>
                  <a:srgbClr val="FF0000"/>
                </a:solidFill>
              </a:rPr>
              <a:t>gut 1 dB wenn die </a:t>
            </a:r>
            <a:r>
              <a:rPr lang="de-DE" sz="1600" dirty="0" err="1" smtClean="0">
                <a:solidFill>
                  <a:srgbClr val="FF0000"/>
                </a:solidFill>
              </a:rPr>
              <a:t>Coderate</a:t>
            </a:r>
            <a:r>
              <a:rPr lang="de-DE" sz="1600" dirty="0" smtClean="0">
                <a:solidFill>
                  <a:srgbClr val="FF0000"/>
                </a:solidFill>
              </a:rPr>
              <a:t> von R=1/2 </a:t>
            </a:r>
          </a:p>
          <a:p>
            <a:r>
              <a:rPr lang="de-DE" sz="1600" dirty="0" smtClean="0">
                <a:solidFill>
                  <a:srgbClr val="FF0000"/>
                </a:solidFill>
              </a:rPr>
              <a:t>auf R=0 reduziert wird (mit entsprechender enormer Bandbandbreitenexpansion)</a:t>
            </a:r>
            <a:endParaRPr lang="de-DE" sz="1600" baseline="-250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576271" y="1596918"/>
            <a:ext cx="251412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smtClean="0">
                <a:solidFill>
                  <a:srgbClr val="00B0F0"/>
                </a:solidFill>
              </a:rPr>
              <a:t>Große Gewinne gegenüber</a:t>
            </a:r>
          </a:p>
          <a:p>
            <a:r>
              <a:rPr lang="de-DE" sz="1600" smtClean="0">
                <a:solidFill>
                  <a:srgbClr val="00B0F0"/>
                </a:solidFill>
              </a:rPr>
              <a:t>uncodierter Übertragung </a:t>
            </a:r>
          </a:p>
          <a:p>
            <a:r>
              <a:rPr lang="de-DE" sz="1600" smtClean="0">
                <a:solidFill>
                  <a:srgbClr val="00B0F0"/>
                </a:solidFill>
              </a:rPr>
              <a:t>auch bei Coderaten nahe 1</a:t>
            </a:r>
          </a:p>
          <a:p>
            <a:r>
              <a:rPr lang="de-DE" sz="1600" smtClean="0">
                <a:solidFill>
                  <a:srgbClr val="00B0F0"/>
                </a:solidFill>
              </a:rPr>
              <a:t>ohne nennenswerte Bandbandbreitenexpansion</a:t>
            </a:r>
            <a:endParaRPr lang="de-DE" sz="1600" baseline="-25000">
              <a:solidFill>
                <a:srgbClr val="00B0F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207021" y="666044"/>
            <a:ext cx="1340871" cy="240453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6087361" y="1286933"/>
            <a:ext cx="0" cy="2502102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1" idx="1"/>
          </p:cNvCxnSpPr>
          <p:nvPr/>
        </p:nvCxnSpPr>
        <p:spPr>
          <a:xfrm flipH="1" flipV="1">
            <a:off x="6087364" y="4210762"/>
            <a:ext cx="2119656" cy="1085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9728661" y="3280017"/>
            <a:ext cx="216053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Nicht-binäre (q&gt;2)</a:t>
            </a:r>
          </a:p>
          <a:p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Modulationsverfahren</a:t>
            </a:r>
          </a:p>
          <a:p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steigern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den Gewinn</a:t>
            </a:r>
          </a:p>
          <a:p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reduziertes </a:t>
            </a:r>
            <a:r>
              <a:rPr lang="de-DE" sz="1600" dirty="0" err="1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de-DE" sz="1600" baseline="-25000" dirty="0" err="1" smtClean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sz="1600" dirty="0" err="1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de-DE" sz="1600" baseline="-25000" dirty="0" err="1" smtClean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de-DE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Gerade Verbindung mit Pfeil 18"/>
          <p:cNvCxnSpPr>
            <a:stCxn id="18" idx="1"/>
          </p:cNvCxnSpPr>
          <p:nvPr/>
        </p:nvCxnSpPr>
        <p:spPr>
          <a:xfrm flipH="1">
            <a:off x="9440711" y="3818626"/>
            <a:ext cx="287950" cy="4373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0" y="5015490"/>
            <a:ext cx="250613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</a:rPr>
              <a:t>Shannon Grenze = -1.59 dB</a:t>
            </a:r>
          </a:p>
          <a:p>
            <a:r>
              <a:rPr lang="de-DE" sz="1600" dirty="0" smtClean="0">
                <a:solidFill>
                  <a:srgbClr val="00B050"/>
                </a:solidFill>
              </a:rPr>
              <a:t>(unterhalb davon keine</a:t>
            </a:r>
          </a:p>
          <a:p>
            <a:r>
              <a:rPr lang="de-DE" sz="1600" dirty="0" smtClean="0">
                <a:solidFill>
                  <a:srgbClr val="00B050"/>
                </a:solidFill>
              </a:rPr>
              <a:t>nahezu fehlerfreie Übertragung möglich,</a:t>
            </a:r>
          </a:p>
          <a:p>
            <a:r>
              <a:rPr lang="de-DE" sz="1600" dirty="0" smtClean="0">
                <a:solidFill>
                  <a:srgbClr val="00B050"/>
                </a:solidFill>
              </a:rPr>
              <a:t>auch bei größtem Aufwand)</a:t>
            </a:r>
            <a:endParaRPr lang="de-DE" sz="1600" baseline="-25000" dirty="0">
              <a:solidFill>
                <a:srgbClr val="00B050"/>
              </a:solidFill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1990573" y="5621867"/>
            <a:ext cx="707471" cy="553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>
            <a:off x="5785555" y="1286933"/>
            <a:ext cx="620889" cy="0"/>
          </a:xfrm>
          <a:prstGeom prst="line">
            <a:avLst/>
          </a:prstGeom>
          <a:ln w="381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>
            <a:off x="5785555" y="450951"/>
            <a:ext cx="620889" cy="0"/>
          </a:xfrm>
          <a:prstGeom prst="line">
            <a:avLst/>
          </a:prstGeom>
          <a:ln w="38100">
            <a:solidFill>
              <a:srgbClr val="00B0F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6095999" y="467885"/>
            <a:ext cx="0" cy="683582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163883" y="1148433"/>
            <a:ext cx="259329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200" smtClean="0">
                <a:solidFill>
                  <a:srgbClr val="00B0F0"/>
                </a:solidFill>
              </a:rPr>
              <a:t>6.8 dB erforderlich für 10</a:t>
            </a:r>
            <a:r>
              <a:rPr lang="de-DE" sz="1200" baseline="30000" smtClean="0">
                <a:solidFill>
                  <a:srgbClr val="00B0F0"/>
                </a:solidFill>
              </a:rPr>
              <a:t>-3</a:t>
            </a:r>
            <a:r>
              <a:rPr lang="de-DE" sz="1200" smtClean="0">
                <a:solidFill>
                  <a:srgbClr val="00B0F0"/>
                </a:solidFill>
              </a:rPr>
              <a:t> uncodiert</a:t>
            </a:r>
            <a:endParaRPr lang="de-DE" sz="1200" baseline="-25000">
              <a:solidFill>
                <a:srgbClr val="00B0F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134530" y="320919"/>
            <a:ext cx="259329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200" smtClean="0">
                <a:solidFill>
                  <a:srgbClr val="00B0F0"/>
                </a:solidFill>
              </a:rPr>
              <a:t>12.0 dB erforderlich für 10</a:t>
            </a:r>
            <a:r>
              <a:rPr lang="de-DE" sz="1200" baseline="30000" smtClean="0">
                <a:solidFill>
                  <a:srgbClr val="00B0F0"/>
                </a:solidFill>
              </a:rPr>
              <a:t>-8</a:t>
            </a:r>
            <a:r>
              <a:rPr lang="de-DE" sz="1200" smtClean="0">
                <a:solidFill>
                  <a:srgbClr val="00B0F0"/>
                </a:solidFill>
              </a:rPr>
              <a:t> uncodiert</a:t>
            </a:r>
            <a:endParaRPr lang="de-DE" sz="1200" baseline="-25000">
              <a:solidFill>
                <a:srgbClr val="00B0F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 rot="16200000">
            <a:off x="5263197" y="2312004"/>
            <a:ext cx="194087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smtClean="0">
                <a:solidFill>
                  <a:srgbClr val="00B0F0"/>
                </a:solidFill>
              </a:rPr>
              <a:t>Gewinn gegenüber uncodiert</a:t>
            </a:r>
            <a:endParaRPr lang="de-DE" sz="1200" baseline="-25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49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8873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2.4  Codierungsgewinn beim </a:t>
            </a:r>
            <a:r>
              <a:rPr lang="de-DE" sz="1400" dirty="0" err="1" smtClean="0"/>
              <a:t>AWGN</a:t>
            </a:r>
            <a:r>
              <a:rPr lang="de-DE" sz="1400" dirty="0" smtClean="0"/>
              <a:t> mit binärem Input / Informationstheoretische Grenzen versus Raumfahrt-Standards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096000" y="584982"/>
            <a:ext cx="5986272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00B0F0"/>
                </a:solidFill>
              </a:rPr>
              <a:t>CCSDS</a:t>
            </a:r>
            <a:r>
              <a:rPr lang="de-DE" sz="1600" dirty="0" smtClean="0">
                <a:solidFill>
                  <a:srgbClr val="00B0F0"/>
                </a:solidFill>
              </a:rPr>
              <a:t> ist ein Standardisierungsgremium der Raumfahrtagenturen</a:t>
            </a:r>
          </a:p>
          <a:p>
            <a:r>
              <a:rPr lang="de-DE" sz="1600" dirty="0" smtClean="0">
                <a:solidFill>
                  <a:srgbClr val="00B0F0"/>
                </a:solidFill>
              </a:rPr>
              <a:t>(NASA, ESA, </a:t>
            </a:r>
            <a:r>
              <a:rPr lang="de-DE" sz="1600" dirty="0" err="1" smtClean="0">
                <a:solidFill>
                  <a:srgbClr val="00B0F0"/>
                </a:solidFill>
              </a:rPr>
              <a:t>DLR</a:t>
            </a:r>
            <a:r>
              <a:rPr lang="de-DE" sz="1600" dirty="0" smtClean="0">
                <a:solidFill>
                  <a:srgbClr val="00B0F0"/>
                </a:solidFill>
              </a:rPr>
              <a:t>, </a:t>
            </a:r>
            <a:r>
              <a:rPr lang="de-DE" sz="1600" dirty="0" err="1" smtClean="0">
                <a:solidFill>
                  <a:srgbClr val="00B0F0"/>
                </a:solidFill>
              </a:rPr>
              <a:t>CNES</a:t>
            </a:r>
            <a:r>
              <a:rPr lang="de-DE" sz="1600" dirty="0" smtClean="0">
                <a:solidFill>
                  <a:srgbClr val="00B0F0"/>
                </a:solidFill>
              </a:rPr>
              <a:t>, </a:t>
            </a:r>
            <a:r>
              <a:rPr lang="de-DE" sz="1600" dirty="0" err="1" smtClean="0">
                <a:solidFill>
                  <a:srgbClr val="00B0F0"/>
                </a:solidFill>
              </a:rPr>
              <a:t>CSA</a:t>
            </a:r>
            <a:r>
              <a:rPr lang="de-DE" sz="1600" dirty="0" smtClean="0">
                <a:solidFill>
                  <a:srgbClr val="00B0F0"/>
                </a:solidFill>
              </a:rPr>
              <a:t>, </a:t>
            </a:r>
            <a:r>
              <a:rPr lang="de-DE" sz="1600" dirty="0" err="1" smtClean="0">
                <a:solidFill>
                  <a:srgbClr val="00B0F0"/>
                </a:solidFill>
              </a:rPr>
              <a:t>JAXA</a:t>
            </a:r>
            <a:r>
              <a:rPr lang="de-DE" sz="1600" dirty="0" smtClean="0">
                <a:solidFill>
                  <a:srgbClr val="00B0F0"/>
                </a:solidFill>
              </a:rPr>
              <a:t>, etc.)</a:t>
            </a:r>
          </a:p>
          <a:p>
            <a:endParaRPr lang="de-DE" sz="1600" dirty="0">
              <a:solidFill>
                <a:srgbClr val="00B0F0"/>
              </a:solidFill>
            </a:endParaRPr>
          </a:p>
          <a:p>
            <a:r>
              <a:rPr lang="de-DE" sz="1600" dirty="0" smtClean="0">
                <a:solidFill>
                  <a:srgbClr val="00B0F0"/>
                </a:solidFill>
              </a:rPr>
              <a:t>Standardisierte Codierungsverfahren mit traditionellen Codes beruhen auf der Verkettung </a:t>
            </a:r>
            <a:r>
              <a:rPr lang="de-DE" sz="1600" dirty="0" err="1" smtClean="0">
                <a:solidFill>
                  <a:srgbClr val="00B0F0"/>
                </a:solidFill>
              </a:rPr>
              <a:t>RS</a:t>
            </a:r>
            <a:r>
              <a:rPr lang="de-DE" sz="1600" dirty="0" smtClean="0">
                <a:solidFill>
                  <a:srgbClr val="00B0F0"/>
                </a:solidFill>
              </a:rPr>
              <a:t>*CC (Details später). Moderne Verfahren beruhen aber auf </a:t>
            </a:r>
            <a:r>
              <a:rPr lang="de-DE" sz="1600" dirty="0" err="1" smtClean="0">
                <a:solidFill>
                  <a:srgbClr val="00B0F0"/>
                </a:solidFill>
              </a:rPr>
              <a:t>SCCC</a:t>
            </a:r>
            <a:r>
              <a:rPr lang="de-DE" sz="1600" dirty="0" smtClean="0">
                <a:solidFill>
                  <a:srgbClr val="00B0F0"/>
                </a:solidFill>
              </a:rPr>
              <a:t>/</a:t>
            </a:r>
            <a:r>
              <a:rPr lang="de-DE" sz="1600" dirty="0" err="1" smtClean="0">
                <a:solidFill>
                  <a:srgbClr val="00B0F0"/>
                </a:solidFill>
              </a:rPr>
              <a:t>PCCC</a:t>
            </a:r>
            <a:r>
              <a:rPr lang="de-DE" sz="1600" dirty="0" smtClean="0">
                <a:solidFill>
                  <a:srgbClr val="00B0F0"/>
                </a:solidFill>
              </a:rPr>
              <a:t>/</a:t>
            </a:r>
            <a:r>
              <a:rPr lang="de-DE" sz="1600" dirty="0" err="1" smtClean="0">
                <a:solidFill>
                  <a:srgbClr val="00B0F0"/>
                </a:solidFill>
              </a:rPr>
              <a:t>LDPC</a:t>
            </a:r>
            <a:r>
              <a:rPr lang="de-DE" sz="1600" dirty="0" smtClean="0">
                <a:solidFill>
                  <a:srgbClr val="00B0F0"/>
                </a:solidFill>
              </a:rPr>
              <a:t> und sind noch etwas besser.</a:t>
            </a:r>
          </a:p>
          <a:p>
            <a:endParaRPr lang="de-DE" sz="1600" dirty="0">
              <a:solidFill>
                <a:srgbClr val="00B0F0"/>
              </a:solidFill>
            </a:endParaRPr>
          </a:p>
          <a:p>
            <a:r>
              <a:rPr lang="de-DE" sz="1600" dirty="0" smtClean="0">
                <a:solidFill>
                  <a:srgbClr val="00B0F0"/>
                </a:solidFill>
              </a:rPr>
              <a:t>Die Leistungsfähigkeit der </a:t>
            </a:r>
            <a:r>
              <a:rPr lang="de-DE" sz="1600" dirty="0" err="1" smtClean="0">
                <a:solidFill>
                  <a:srgbClr val="00B0F0"/>
                </a:solidFill>
              </a:rPr>
              <a:t>RS</a:t>
            </a:r>
            <a:r>
              <a:rPr lang="de-DE" sz="1600" dirty="0" smtClean="0">
                <a:solidFill>
                  <a:srgbClr val="00B0F0"/>
                </a:solidFill>
              </a:rPr>
              <a:t>*CC-Verfahren ist hier in Bezug auf die theoretischen Grenzen angegeben. Der Abstand zu den Grenzen ist klein: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B0F0"/>
                </a:solidFill>
              </a:rPr>
              <a:t>Bezogen wird das auf </a:t>
            </a:r>
            <a:r>
              <a:rPr lang="de-DE" sz="1600" dirty="0" err="1" smtClean="0">
                <a:solidFill>
                  <a:srgbClr val="00B0F0"/>
                </a:solidFill>
              </a:rPr>
              <a:t>P</a:t>
            </a:r>
            <a:r>
              <a:rPr lang="de-DE" sz="1600" baseline="-25000" dirty="0" err="1" smtClean="0">
                <a:solidFill>
                  <a:srgbClr val="00B0F0"/>
                </a:solidFill>
              </a:rPr>
              <a:t>b</a:t>
            </a:r>
            <a:r>
              <a:rPr lang="de-DE" sz="1600" dirty="0" smtClean="0">
                <a:solidFill>
                  <a:srgbClr val="00B0F0"/>
                </a:solidFill>
              </a:rPr>
              <a:t>=10</a:t>
            </a:r>
            <a:r>
              <a:rPr lang="de-DE" sz="1600" baseline="30000" dirty="0" smtClean="0">
                <a:solidFill>
                  <a:srgbClr val="00B0F0"/>
                </a:solidFill>
              </a:rPr>
              <a:t>-5</a:t>
            </a:r>
            <a:r>
              <a:rPr lang="de-DE" sz="1600" dirty="0" smtClean="0">
                <a:solidFill>
                  <a:srgbClr val="00B0F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B0F0"/>
                </a:solidFill>
              </a:rPr>
              <a:t>Theoretisch wäre jedoch bis zur Grenze </a:t>
            </a:r>
            <a:r>
              <a:rPr lang="de-DE" sz="1600" dirty="0" err="1" smtClean="0">
                <a:solidFill>
                  <a:srgbClr val="00B0F0"/>
                </a:solidFill>
              </a:rPr>
              <a:t>C</a:t>
            </a:r>
            <a:r>
              <a:rPr lang="de-DE" sz="1600" baseline="-25000" dirty="0" err="1" smtClean="0">
                <a:solidFill>
                  <a:srgbClr val="00B0F0"/>
                </a:solidFill>
              </a:rPr>
              <a:t>soft</a:t>
            </a:r>
            <a:r>
              <a:rPr lang="de-DE" sz="1600" dirty="0" smtClean="0">
                <a:solidFill>
                  <a:srgbClr val="00B0F0"/>
                </a:solidFill>
              </a:rPr>
              <a:t> eine beliebig kleine Fehlerrate erreichbar (bei immensem Aufwand).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B0F0"/>
                </a:solidFill>
              </a:rPr>
              <a:t>Wenn für die Anwendungen (wie Bildübertragung) jedoch </a:t>
            </a:r>
            <a:r>
              <a:rPr lang="de-DE" sz="1600" dirty="0" err="1" smtClean="0">
                <a:solidFill>
                  <a:srgbClr val="00B0F0"/>
                </a:solidFill>
              </a:rPr>
              <a:t>P</a:t>
            </a:r>
            <a:r>
              <a:rPr lang="de-DE" sz="1600" baseline="-25000" dirty="0" err="1" smtClean="0">
                <a:solidFill>
                  <a:srgbClr val="00B0F0"/>
                </a:solidFill>
              </a:rPr>
              <a:t>b</a:t>
            </a:r>
            <a:r>
              <a:rPr lang="de-DE" sz="1600" dirty="0" smtClean="0">
                <a:solidFill>
                  <a:srgbClr val="00B0F0"/>
                </a:solidFill>
              </a:rPr>
              <a:t>=10</a:t>
            </a:r>
            <a:r>
              <a:rPr lang="de-DE" sz="1600" baseline="30000" dirty="0" smtClean="0">
                <a:solidFill>
                  <a:srgbClr val="00B0F0"/>
                </a:solidFill>
              </a:rPr>
              <a:t>-5</a:t>
            </a:r>
            <a:r>
              <a:rPr lang="de-DE" sz="1600" dirty="0" smtClean="0">
                <a:solidFill>
                  <a:srgbClr val="00B0F0"/>
                </a:solidFill>
              </a:rPr>
              <a:t> ausreicht, ist der Vergleich fair.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79"/>
            <a:ext cx="5919216" cy="63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0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3123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1.7  </a:t>
            </a:r>
            <a:r>
              <a:rPr lang="de-DE" sz="1400" dirty="0" smtClean="0"/>
              <a:t>Der Begriff </a:t>
            </a:r>
            <a:r>
              <a:rPr lang="de-DE" sz="1400" smtClean="0"/>
              <a:t>des Codierungsgewinns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3" y="375456"/>
            <a:ext cx="7434242" cy="333045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989535" y="3417504"/>
            <a:ext cx="633575" cy="35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324" y="3821276"/>
            <a:ext cx="7442505" cy="303672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539136" y="4761267"/>
            <a:ext cx="1371600" cy="48196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/>
          <p:cNvCxnSpPr/>
          <p:nvPr/>
        </p:nvCxnSpPr>
        <p:spPr>
          <a:xfrm>
            <a:off x="658082" y="625710"/>
            <a:ext cx="25704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4742402" y="1143870"/>
            <a:ext cx="27191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171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3959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Physikalische Einheiten – Zusammenfassung aus 2.6</a:t>
            </a:r>
            <a:endParaRPr lang="de-DE" sz="1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31" y="463212"/>
            <a:ext cx="8219145" cy="47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64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045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2.6  Kanalkapazität beim AWGN mit Bandbegrenzung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82" y="381000"/>
            <a:ext cx="8740542" cy="323144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082" y="4325026"/>
            <a:ext cx="8685611" cy="2432993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255670" y="1104165"/>
            <a:ext cx="5357752" cy="1401968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/>
          <p:cNvCxnSpPr/>
          <p:nvPr/>
        </p:nvCxnSpPr>
        <p:spPr>
          <a:xfrm>
            <a:off x="9315450" y="690899"/>
            <a:ext cx="790575" cy="0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1791759" y="985036"/>
            <a:ext cx="2080330" cy="0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04893" y="1093582"/>
            <a:ext cx="27724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>
                <a:solidFill>
                  <a:srgbClr val="00B050"/>
                </a:solidFill>
              </a:rPr>
              <a:t>d.h. wertkontinuierlicher Input </a:t>
            </a:r>
          </a:p>
          <a:p>
            <a:r>
              <a:rPr lang="de-DE" sz="1400" smtClean="0">
                <a:solidFill>
                  <a:srgbClr val="00B050"/>
                </a:solidFill>
              </a:rPr>
              <a:t>als theoretischer Grenzwert</a:t>
            </a:r>
          </a:p>
          <a:p>
            <a:r>
              <a:rPr lang="de-DE" sz="1400" smtClean="0">
                <a:solidFill>
                  <a:srgbClr val="00B050"/>
                </a:solidFill>
              </a:rPr>
              <a:t>hochstufiger Modulationsverfahren</a:t>
            </a:r>
            <a:endParaRPr lang="de-DE" sz="1400">
              <a:solidFill>
                <a:srgbClr val="00B050"/>
              </a:solidFill>
            </a:endParaRPr>
          </a:p>
        </p:txBody>
      </p:sp>
      <p:cxnSp>
        <p:nvCxnSpPr>
          <p:cNvPr id="17" name="Gerader Verbinder 16"/>
          <p:cNvCxnSpPr/>
          <p:nvPr/>
        </p:nvCxnSpPr>
        <p:spPr>
          <a:xfrm>
            <a:off x="6278739" y="690899"/>
            <a:ext cx="1578328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44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045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2.6  Kanalkapazität beim AWGN mit Bandbegrenzung</a:t>
            </a:r>
            <a:endParaRPr lang="de-DE" sz="1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269" y="339363"/>
            <a:ext cx="6310433" cy="206550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93" y="2433970"/>
            <a:ext cx="9121813" cy="146629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998934" y="3215482"/>
            <a:ext cx="3187378" cy="733145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376" y="4248169"/>
            <a:ext cx="8444624" cy="260983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1096978" y="6558844"/>
            <a:ext cx="1095022" cy="299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/>
          <p:cNvCxnSpPr/>
          <p:nvPr/>
        </p:nvCxnSpPr>
        <p:spPr>
          <a:xfrm>
            <a:off x="4663106" y="2710542"/>
            <a:ext cx="189009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668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045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2.6  Kanalkapazität beim AWGN mit Bandbegrenzung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58" y="452169"/>
            <a:ext cx="9229231" cy="5287168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4096178" y="790302"/>
            <a:ext cx="20059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862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83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Motivation: Mathematische Strukturen erforderlich zum Aufbau von Codes</a:t>
            </a:r>
            <a:endParaRPr lang="de-DE" sz="14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690465" y="494522"/>
            <a:ext cx="81124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Beispiel</a:t>
            </a:r>
          </a:p>
          <a:p>
            <a:pPr lvl="1"/>
            <a:r>
              <a:rPr lang="de-DE" dirty="0" err="1" smtClean="0"/>
              <a:t>C</a:t>
            </a:r>
            <a:r>
              <a:rPr lang="de-DE" baseline="-25000" dirty="0" err="1" smtClean="0"/>
              <a:t>1</a:t>
            </a:r>
            <a:r>
              <a:rPr lang="de-DE" dirty="0" smtClean="0"/>
              <a:t> </a:t>
            </a:r>
            <a:r>
              <a:rPr lang="de-DE" dirty="0"/>
              <a:t>sei ein (</a:t>
            </a:r>
            <a:r>
              <a:rPr lang="de-DE" dirty="0" err="1"/>
              <a:t>n</a:t>
            </a:r>
            <a:r>
              <a:rPr lang="de-DE" baseline="-25000" dirty="0" err="1"/>
              <a:t>1</a:t>
            </a:r>
            <a:r>
              <a:rPr lang="de-DE" dirty="0" err="1"/>
              <a:t>,k</a:t>
            </a:r>
            <a:r>
              <a:rPr lang="de-DE" baseline="-25000" dirty="0" err="1"/>
              <a:t>1</a:t>
            </a:r>
            <a:r>
              <a:rPr lang="de-DE" dirty="0" err="1"/>
              <a:t>,d</a:t>
            </a:r>
            <a:r>
              <a:rPr lang="de-DE" baseline="-25000" dirty="0" err="1"/>
              <a:t>1</a:t>
            </a:r>
            <a:r>
              <a:rPr lang="de-DE" dirty="0"/>
              <a:t>)</a:t>
            </a:r>
            <a:r>
              <a:rPr lang="de-DE" baseline="-25000" dirty="0"/>
              <a:t>q</a:t>
            </a:r>
            <a:r>
              <a:rPr lang="de-DE" dirty="0"/>
              <a:t>-Code</a:t>
            </a:r>
          </a:p>
          <a:p>
            <a:pPr lvl="1"/>
            <a:r>
              <a:rPr lang="de-DE" dirty="0" err="1" smtClean="0"/>
              <a:t>C</a:t>
            </a:r>
            <a:r>
              <a:rPr lang="de-DE" baseline="-25000" dirty="0" err="1" smtClean="0"/>
              <a:t>2</a:t>
            </a:r>
            <a:r>
              <a:rPr lang="de-DE" dirty="0" smtClean="0"/>
              <a:t> </a:t>
            </a:r>
            <a:r>
              <a:rPr lang="de-DE" dirty="0"/>
              <a:t>sei ein (</a:t>
            </a:r>
            <a:r>
              <a:rPr lang="de-DE" dirty="0" err="1" smtClean="0"/>
              <a:t>n</a:t>
            </a:r>
            <a:r>
              <a:rPr lang="de-DE" baseline="-25000" dirty="0" err="1" smtClean="0"/>
              <a:t>2</a:t>
            </a:r>
            <a:r>
              <a:rPr lang="de-DE" dirty="0" err="1" smtClean="0"/>
              <a:t>,k</a:t>
            </a:r>
            <a:r>
              <a:rPr lang="de-DE" baseline="-25000" dirty="0" err="1" smtClean="0"/>
              <a:t>2</a:t>
            </a:r>
            <a:r>
              <a:rPr lang="de-DE" dirty="0" err="1" smtClean="0"/>
              <a:t>,d</a:t>
            </a:r>
            <a:r>
              <a:rPr lang="de-DE" baseline="-25000" dirty="0" err="1" smtClean="0"/>
              <a:t>2</a:t>
            </a:r>
            <a:r>
              <a:rPr lang="de-DE" dirty="0" smtClean="0"/>
              <a:t>)</a:t>
            </a:r>
            <a:r>
              <a:rPr lang="de-DE" baseline="-25000" dirty="0" smtClean="0"/>
              <a:t>q</a:t>
            </a:r>
            <a:r>
              <a:rPr lang="de-DE" dirty="0" smtClean="0"/>
              <a:t>-Code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Bilde den (</a:t>
            </a:r>
            <a:r>
              <a:rPr lang="de-DE" dirty="0" err="1" smtClean="0"/>
              <a:t>n,k,d</a:t>
            </a:r>
            <a:r>
              <a:rPr lang="de-DE" dirty="0" smtClean="0"/>
              <a:t>)</a:t>
            </a:r>
            <a:r>
              <a:rPr lang="de-DE" baseline="-25000" dirty="0" smtClean="0"/>
              <a:t>q</a:t>
            </a:r>
            <a:r>
              <a:rPr lang="de-DE" dirty="0" smtClean="0"/>
              <a:t>-Code    C = </a:t>
            </a:r>
            <a:r>
              <a:rPr lang="de-DE" dirty="0" err="1" smtClean="0"/>
              <a:t>C</a:t>
            </a:r>
            <a:r>
              <a:rPr lang="de-DE" baseline="-25000" dirty="0" err="1" smtClean="0"/>
              <a:t>1</a:t>
            </a:r>
            <a:r>
              <a:rPr lang="de-DE" dirty="0" smtClean="0"/>
              <a:t> </a:t>
            </a:r>
            <a:r>
              <a:rPr lang="de-DE" dirty="0" smtClean="0">
                <a:sym typeface="Symbol" panose="05050102010706020507" pitchFamily="18" charset="2"/>
              </a:rPr>
              <a:t> </a:t>
            </a:r>
            <a:r>
              <a:rPr lang="de-DE" dirty="0" err="1" smtClean="0"/>
              <a:t>C</a:t>
            </a:r>
            <a:r>
              <a:rPr lang="de-DE" baseline="-25000" dirty="0" err="1" smtClean="0"/>
              <a:t>2</a:t>
            </a:r>
            <a:r>
              <a:rPr lang="de-DE" dirty="0" smtClean="0"/>
              <a:t> = { (</a:t>
            </a:r>
            <a:r>
              <a:rPr lang="de-DE" dirty="0" err="1" smtClean="0"/>
              <a:t>a</a:t>
            </a:r>
            <a:r>
              <a:rPr lang="de-DE" baseline="-25000" dirty="0" err="1" smtClean="0"/>
              <a:t>1</a:t>
            </a:r>
            <a:r>
              <a:rPr lang="de-DE" dirty="0" err="1" smtClean="0"/>
              <a:t>,a</a:t>
            </a:r>
            <a:r>
              <a:rPr lang="de-DE" baseline="-25000" dirty="0" err="1" smtClean="0"/>
              <a:t>2</a:t>
            </a:r>
            <a:r>
              <a:rPr lang="de-DE" dirty="0" smtClean="0"/>
              <a:t>) | </a:t>
            </a:r>
            <a:r>
              <a:rPr lang="de-DE" dirty="0" err="1" smtClean="0"/>
              <a:t>a</a:t>
            </a:r>
            <a:r>
              <a:rPr lang="de-DE" baseline="-25000" dirty="0" err="1" smtClean="0"/>
              <a:t>1</a:t>
            </a:r>
            <a:r>
              <a:rPr lang="de-DE" dirty="0" smtClean="0"/>
              <a:t> </a:t>
            </a:r>
            <a:r>
              <a:rPr lang="de-DE" dirty="0" smtClean="0">
                <a:sym typeface="Symbol" panose="05050102010706020507" pitchFamily="18" charset="2"/>
              </a:rPr>
              <a:t></a:t>
            </a:r>
            <a:r>
              <a:rPr lang="de-DE" dirty="0" smtClean="0"/>
              <a:t> </a:t>
            </a:r>
            <a:r>
              <a:rPr lang="de-DE" dirty="0" err="1" smtClean="0"/>
              <a:t>C</a:t>
            </a:r>
            <a:r>
              <a:rPr lang="de-DE" baseline="-25000" dirty="0" err="1" smtClean="0"/>
              <a:t>1</a:t>
            </a:r>
            <a:r>
              <a:rPr lang="de-DE" dirty="0" smtClean="0"/>
              <a:t>, </a:t>
            </a:r>
            <a:r>
              <a:rPr lang="de-DE" dirty="0" err="1" smtClean="0"/>
              <a:t>a</a:t>
            </a:r>
            <a:r>
              <a:rPr lang="de-DE" baseline="-25000" dirty="0" err="1" smtClean="0"/>
              <a:t>2</a:t>
            </a:r>
            <a:r>
              <a:rPr lang="de-DE" dirty="0" smtClean="0"/>
              <a:t> </a:t>
            </a:r>
            <a:r>
              <a:rPr lang="de-DE" dirty="0">
                <a:sym typeface="Symbol" panose="05050102010706020507" pitchFamily="18" charset="2"/>
              </a:rPr>
              <a:t></a:t>
            </a:r>
            <a:r>
              <a:rPr lang="de-DE" dirty="0"/>
              <a:t> </a:t>
            </a:r>
            <a:r>
              <a:rPr lang="de-DE" dirty="0" err="1" smtClean="0"/>
              <a:t>C</a:t>
            </a:r>
            <a:r>
              <a:rPr lang="de-DE" baseline="-25000" dirty="0" err="1" smtClean="0"/>
              <a:t>2</a:t>
            </a:r>
            <a:r>
              <a:rPr lang="de-DE" dirty="0" smtClean="0"/>
              <a:t> }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Dann gilt:	n = </a:t>
            </a:r>
            <a:r>
              <a:rPr lang="de-DE" dirty="0" err="1" smtClean="0"/>
              <a:t>n</a:t>
            </a:r>
            <a:r>
              <a:rPr lang="de-DE" baseline="-25000" dirty="0" err="1" smtClean="0"/>
              <a:t>1</a:t>
            </a:r>
            <a:r>
              <a:rPr lang="de-DE" dirty="0" smtClean="0"/>
              <a:t> + </a:t>
            </a:r>
            <a:r>
              <a:rPr lang="de-DE" dirty="0" err="1" smtClean="0"/>
              <a:t>n</a:t>
            </a:r>
            <a:r>
              <a:rPr lang="de-DE" baseline="-25000" dirty="0" err="1" smtClean="0"/>
              <a:t>2</a:t>
            </a:r>
            <a:endParaRPr lang="de-DE" baseline="-25000" dirty="0" smtClean="0"/>
          </a:p>
          <a:p>
            <a:pPr lvl="1"/>
            <a:r>
              <a:rPr lang="de-DE" dirty="0"/>
              <a:t>	</a:t>
            </a:r>
            <a:r>
              <a:rPr lang="de-DE" dirty="0" smtClean="0"/>
              <a:t>  	k = </a:t>
            </a:r>
            <a:r>
              <a:rPr lang="de-DE" dirty="0" err="1" smtClean="0"/>
              <a:t>k</a:t>
            </a:r>
            <a:r>
              <a:rPr lang="de-DE" baseline="-25000" dirty="0" err="1" smtClean="0"/>
              <a:t>1</a:t>
            </a:r>
            <a:r>
              <a:rPr lang="de-DE" dirty="0" smtClean="0"/>
              <a:t> + </a:t>
            </a:r>
            <a:r>
              <a:rPr lang="de-DE" dirty="0" err="1" smtClean="0"/>
              <a:t>k</a:t>
            </a:r>
            <a:r>
              <a:rPr lang="de-DE" baseline="-25000" dirty="0" err="1" smtClean="0"/>
              <a:t>2</a:t>
            </a:r>
            <a:endParaRPr lang="de-DE" baseline="-25000" dirty="0"/>
          </a:p>
          <a:p>
            <a:pPr lvl="1"/>
            <a:r>
              <a:rPr lang="de-DE" dirty="0" smtClean="0"/>
              <a:t>	  	d = min{</a:t>
            </a:r>
            <a:r>
              <a:rPr lang="de-DE" dirty="0" err="1" smtClean="0"/>
              <a:t>d</a:t>
            </a:r>
            <a:r>
              <a:rPr lang="de-DE" baseline="-25000" dirty="0" err="1" smtClean="0"/>
              <a:t>1</a:t>
            </a:r>
            <a:r>
              <a:rPr lang="de-DE" dirty="0" err="1" smtClean="0"/>
              <a:t>,d</a:t>
            </a:r>
            <a:r>
              <a:rPr lang="de-DE" baseline="-25000" dirty="0" err="1" smtClean="0"/>
              <a:t>2</a:t>
            </a:r>
            <a:r>
              <a:rPr lang="de-DE" dirty="0" smtClean="0"/>
              <a:t>}       d.h. Kombination der schlechten Eigenschaften</a:t>
            </a:r>
          </a:p>
          <a:p>
            <a:pPr lvl="1"/>
            <a:endParaRPr lang="de-DE" b="1" dirty="0" smtClean="0">
              <a:sym typeface="Symbol" panose="05050102010706020507" pitchFamily="18" charset="2"/>
            </a:endParaRPr>
          </a:p>
          <a:p>
            <a:endParaRPr lang="de-DE" b="1" dirty="0" smtClean="0"/>
          </a:p>
          <a:p>
            <a:r>
              <a:rPr lang="de-DE" b="1" dirty="0" smtClean="0">
                <a:solidFill>
                  <a:srgbClr val="00B0F0"/>
                </a:solidFill>
              </a:rPr>
              <a:t>Folgerungen</a:t>
            </a:r>
          </a:p>
          <a:p>
            <a:endParaRPr lang="de-DE" b="1" dirty="0">
              <a:solidFill>
                <a:srgbClr val="00B0F0"/>
              </a:solidFill>
            </a:endParaRPr>
          </a:p>
          <a:p>
            <a:pPr lvl="1"/>
            <a:r>
              <a:rPr lang="de-DE" dirty="0" smtClean="0">
                <a:solidFill>
                  <a:srgbClr val="00B0F0"/>
                </a:solidFill>
                <a:sym typeface="Symbol" panose="05050102010706020507" pitchFamily="18" charset="2"/>
              </a:rPr>
              <a:t>  Gute Codes entstehen nicht durch simple Konstruktionen</a:t>
            </a:r>
          </a:p>
          <a:p>
            <a:pPr lvl="1"/>
            <a:endParaRPr lang="de-DE" dirty="0" smtClean="0">
              <a:solidFill>
                <a:srgbClr val="00B0F0"/>
              </a:solidFill>
              <a:sym typeface="Symbol" panose="05050102010706020507" pitchFamily="18" charset="2"/>
            </a:endParaRPr>
          </a:p>
          <a:p>
            <a:pPr lvl="1"/>
            <a:r>
              <a:rPr lang="de-DE" dirty="0" smtClean="0">
                <a:solidFill>
                  <a:srgbClr val="00B0F0"/>
                </a:solidFill>
                <a:sym typeface="Symbol" panose="05050102010706020507" pitchFamily="18" charset="2"/>
              </a:rPr>
              <a:t>  Es sind zusätzliche mathematische Strukturen erforderlich wie</a:t>
            </a:r>
          </a:p>
          <a:p>
            <a:pPr marL="1258888" lvl="1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B0F0"/>
                </a:solidFill>
                <a:sym typeface="Symbol" panose="05050102010706020507" pitchFamily="18" charset="2"/>
              </a:rPr>
              <a:t>Rechnen im Alphabet </a:t>
            </a:r>
            <a:r>
              <a:rPr lang="de-DE" smtClean="0">
                <a:solidFill>
                  <a:srgbClr val="00B0F0"/>
                </a:solidFill>
                <a:sym typeface="Symbol" panose="05050102010706020507" pitchFamily="18" charset="2"/>
              </a:rPr>
              <a:t>A</a:t>
            </a:r>
            <a:r>
              <a:rPr lang="de-DE" baseline="-25000" smtClean="0">
                <a:solidFill>
                  <a:srgbClr val="00B0F0"/>
                </a:solidFill>
                <a:sym typeface="Symbol" panose="05050102010706020507" pitchFamily="18" charset="2"/>
              </a:rPr>
              <a:t>in</a:t>
            </a:r>
            <a:r>
              <a:rPr lang="de-DE" smtClean="0">
                <a:solidFill>
                  <a:srgbClr val="00B0F0"/>
                </a:solidFill>
                <a:sym typeface="Symbol" panose="05050102010706020507" pitchFamily="18" charset="2"/>
              </a:rPr>
              <a:t> (= endlicher </a:t>
            </a:r>
            <a:r>
              <a:rPr lang="de-DE" dirty="0" smtClean="0">
                <a:solidFill>
                  <a:srgbClr val="00B0F0"/>
                </a:solidFill>
                <a:sym typeface="Symbol" panose="05050102010706020507" pitchFamily="18" charset="2"/>
              </a:rPr>
              <a:t>Zahlenkörper = </a:t>
            </a:r>
            <a:r>
              <a:rPr lang="de-DE" dirty="0" err="1" smtClean="0">
                <a:solidFill>
                  <a:srgbClr val="00B0F0"/>
                </a:solidFill>
                <a:sym typeface="Symbol" panose="05050102010706020507" pitchFamily="18" charset="2"/>
              </a:rPr>
              <a:t>Galoisfeld</a:t>
            </a:r>
            <a:r>
              <a:rPr lang="de-DE" dirty="0" smtClean="0">
                <a:solidFill>
                  <a:srgbClr val="00B0F0"/>
                </a:solidFill>
                <a:sym typeface="Symbol" panose="05050102010706020507" pitchFamily="18" charset="2"/>
              </a:rPr>
              <a:t> = </a:t>
            </a:r>
            <a:r>
              <a:rPr lang="de-DE" b="1" dirty="0" err="1" smtClean="0">
                <a:solidFill>
                  <a:srgbClr val="00B0F0"/>
                </a:solidFill>
                <a:sym typeface="Symbol" panose="05050102010706020507" pitchFamily="18" charset="2"/>
              </a:rPr>
              <a:t>F</a:t>
            </a:r>
            <a:r>
              <a:rPr lang="de-DE" baseline="-25000" dirty="0" err="1" smtClean="0">
                <a:solidFill>
                  <a:srgbClr val="00B0F0"/>
                </a:solidFill>
                <a:sym typeface="Symbol" panose="05050102010706020507" pitchFamily="18" charset="2"/>
              </a:rPr>
              <a:t>q</a:t>
            </a:r>
            <a:r>
              <a:rPr lang="de-DE" dirty="0" smtClean="0">
                <a:solidFill>
                  <a:srgbClr val="00B0F0"/>
                </a:solidFill>
                <a:sym typeface="Symbol" panose="05050102010706020507" pitchFamily="18" charset="2"/>
              </a:rPr>
              <a:t>)</a:t>
            </a:r>
          </a:p>
          <a:p>
            <a:pPr marL="1258888" lvl="1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B0F0"/>
                </a:solidFill>
                <a:sym typeface="Symbol" panose="05050102010706020507" pitchFamily="18" charset="2"/>
              </a:rPr>
              <a:t>Matrizen</a:t>
            </a:r>
          </a:p>
          <a:p>
            <a:pPr marL="1258888" lvl="1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B0F0"/>
                </a:solidFill>
                <a:sym typeface="Symbol" panose="05050102010706020507" pitchFamily="18" charset="2"/>
              </a:rPr>
              <a:t>Polynome</a:t>
            </a:r>
          </a:p>
          <a:p>
            <a:pPr marL="1258888" lvl="1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B0F0"/>
                </a:solidFill>
                <a:sym typeface="Symbol" panose="05050102010706020507" pitchFamily="18" charset="2"/>
              </a:rPr>
              <a:t>Diskrete </a:t>
            </a:r>
            <a:r>
              <a:rPr lang="de-DE" dirty="0" err="1" smtClean="0">
                <a:solidFill>
                  <a:srgbClr val="00B0F0"/>
                </a:solidFill>
                <a:sym typeface="Symbol" panose="05050102010706020507" pitchFamily="18" charset="2"/>
              </a:rPr>
              <a:t>Fouriertransformation</a:t>
            </a:r>
            <a:endParaRPr lang="de-DE" dirty="0" smtClean="0">
              <a:solidFill>
                <a:srgbClr val="00B0F0"/>
              </a:solidFill>
              <a:sym typeface="Symbol" panose="05050102010706020507" pitchFamily="18" charset="2"/>
            </a:endParaRPr>
          </a:p>
          <a:p>
            <a:pPr marL="1258888" lvl="1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B0F0"/>
                </a:solidFill>
                <a:sym typeface="Symbol" panose="05050102010706020507" pitchFamily="18" charset="2"/>
              </a:rPr>
              <a:t>Zustandsautomaten</a:t>
            </a:r>
          </a:p>
          <a:p>
            <a:pPr marL="1258888" lvl="1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B0F0"/>
                </a:solidFill>
                <a:sym typeface="Symbol" panose="05050102010706020507" pitchFamily="18" charset="2"/>
              </a:rPr>
              <a:t>etc.</a:t>
            </a:r>
            <a:r>
              <a:rPr lang="de-DE" dirty="0">
                <a:solidFill>
                  <a:srgbClr val="00B0F0"/>
                </a:solidFill>
                <a:sym typeface="Symbol" panose="05050102010706020507" pitchFamily="18" charset="2"/>
              </a:rPr>
              <a:t>	</a:t>
            </a:r>
            <a:endParaRPr lang="de-DE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41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3625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3.1  Definition linearer Blockcodes / Einführung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91" y="674758"/>
            <a:ext cx="10267373" cy="419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73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307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3.1  Definition linearer Blockcodes / Definition Galoisfeld</a:t>
            </a:r>
            <a:endParaRPr lang="de-DE" sz="14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249" y="464194"/>
            <a:ext cx="8269451" cy="639380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126780" y="2701542"/>
            <a:ext cx="8055797" cy="2570369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/>
          <p:cNvCxnSpPr/>
          <p:nvPr/>
        </p:nvCxnSpPr>
        <p:spPr>
          <a:xfrm>
            <a:off x="5601890" y="704958"/>
            <a:ext cx="9878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658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327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3.1  Definition linearer Blockcodes / Existenz Galoisfelder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110" y="503686"/>
            <a:ext cx="8441845" cy="203608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231465" y="2240612"/>
            <a:ext cx="3770489" cy="299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667" y="2733193"/>
            <a:ext cx="6871889" cy="6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99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434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3.1  Definition linearer Blockcodes / Beispiele Galoisfelder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24" y="403588"/>
            <a:ext cx="8670459" cy="599389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407136" y="2244343"/>
            <a:ext cx="2987086" cy="107459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927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394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3.1  Definition linearer Blockcodes / Beispiele Galoisfelder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43" y="428978"/>
            <a:ext cx="8492732" cy="261833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t="9555" r="42955" b="20045"/>
          <a:stretch/>
        </p:blipFill>
        <p:spPr>
          <a:xfrm rot="5400000">
            <a:off x="3859564" y="1389305"/>
            <a:ext cx="3353771" cy="740664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526243" y="3501744"/>
            <a:ext cx="8141110" cy="3356256"/>
          </a:xfrm>
          <a:prstGeom prst="rect">
            <a:avLst/>
          </a:prstGeom>
          <a:solidFill>
            <a:srgbClr val="92D05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85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73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1.7  </a:t>
            </a:r>
            <a:r>
              <a:rPr lang="de-DE" sz="1400" dirty="0" smtClean="0"/>
              <a:t>Der Begriff </a:t>
            </a:r>
            <a:r>
              <a:rPr lang="de-DE" sz="1400" smtClean="0"/>
              <a:t>des Codierungsgewinns / Beispiel Golay-Code</a:t>
            </a:r>
            <a:endParaRPr lang="de-DE" sz="14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17" y="389552"/>
            <a:ext cx="9121533" cy="6291697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>
            <a:off x="2717800" y="1124061"/>
            <a:ext cx="914400" cy="5205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653297" y="790534"/>
            <a:ext cx="54710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FF0000"/>
                </a:solidFill>
              </a:rPr>
              <a:t>schlechte Kanäle werden durch Kanalcodierung noch schlechter</a:t>
            </a:r>
          </a:p>
          <a:p>
            <a:r>
              <a:rPr lang="de-DE" sz="1600" smtClean="0">
                <a:solidFill>
                  <a:srgbClr val="FF0000"/>
                </a:solidFill>
              </a:rPr>
              <a:t>gute Kanäle werden durch Kanalcodierung sehr gut</a:t>
            </a:r>
            <a:endParaRPr lang="de-DE" sz="160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127090" y="3978714"/>
            <a:ext cx="203068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FF0000"/>
                </a:solidFill>
              </a:rPr>
              <a:t>Unterschied P</a:t>
            </a:r>
            <a:r>
              <a:rPr lang="de-DE" sz="1600" baseline="-25000" smtClean="0">
                <a:solidFill>
                  <a:srgbClr val="FF0000"/>
                </a:solidFill>
              </a:rPr>
              <a:t>b</a:t>
            </a:r>
            <a:r>
              <a:rPr lang="de-DE" sz="1600" smtClean="0">
                <a:solidFill>
                  <a:srgbClr val="FF0000"/>
                </a:solidFill>
              </a:rPr>
              <a:t> zu P</a:t>
            </a:r>
            <a:r>
              <a:rPr lang="de-DE" sz="1600" baseline="-25000" smtClean="0">
                <a:solidFill>
                  <a:srgbClr val="FF0000"/>
                </a:solidFill>
              </a:rPr>
              <a:t>w</a:t>
            </a:r>
            <a:r>
              <a:rPr lang="de-DE" sz="160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1600" smtClean="0">
                <a:solidFill>
                  <a:srgbClr val="FF0000"/>
                </a:solidFill>
              </a:rPr>
              <a:t>ist meistens irrelevant</a:t>
            </a:r>
            <a:endParaRPr lang="de-DE" sz="160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816979" y="5812694"/>
            <a:ext cx="56495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</a:rPr>
              <a:t>Annahme: 	</a:t>
            </a:r>
            <a:r>
              <a:rPr lang="de-DE" sz="1600" dirty="0" err="1" smtClean="0">
                <a:solidFill>
                  <a:srgbClr val="00B050"/>
                </a:solidFill>
              </a:rPr>
              <a:t>AWGN</a:t>
            </a:r>
            <a:r>
              <a:rPr lang="de-DE" sz="1600" dirty="0" smtClean="0">
                <a:solidFill>
                  <a:srgbClr val="00B050"/>
                </a:solidFill>
              </a:rPr>
              <a:t> mit binärer Mod. und binärer Quant. (also </a:t>
            </a:r>
            <a:r>
              <a:rPr lang="de-DE" sz="1600" dirty="0" err="1" smtClean="0">
                <a:solidFill>
                  <a:srgbClr val="00B050"/>
                </a:solidFill>
              </a:rPr>
              <a:t>BSC</a:t>
            </a:r>
            <a:r>
              <a:rPr lang="de-DE" sz="1600" dirty="0" smtClean="0">
                <a:solidFill>
                  <a:srgbClr val="00B050"/>
                </a:solidFill>
              </a:rPr>
              <a:t>)</a:t>
            </a:r>
            <a:endParaRPr lang="de-DE" sz="1600" dirty="0">
              <a:solidFill>
                <a:srgbClr val="00B050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7102475" y="5282693"/>
            <a:ext cx="2108725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997872" y="4163995"/>
            <a:ext cx="4916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1600" dirty="0" smtClean="0">
                <a:solidFill>
                  <a:srgbClr val="FF0000"/>
                </a:solidFill>
              </a:rPr>
              <a:t>Abstand codiert/</a:t>
            </a:r>
            <a:r>
              <a:rPr lang="de-DE" sz="1600" dirty="0" err="1" smtClean="0">
                <a:solidFill>
                  <a:srgbClr val="FF0000"/>
                </a:solidFill>
              </a:rPr>
              <a:t>uncodiert</a:t>
            </a:r>
            <a:r>
              <a:rPr lang="de-DE" sz="1600" dirty="0" smtClean="0">
                <a:solidFill>
                  <a:srgbClr val="FF0000"/>
                </a:solidFill>
              </a:rPr>
              <a:t> konvergiert gegen </a:t>
            </a:r>
            <a:r>
              <a:rPr lang="de-DE" sz="1600" dirty="0" err="1" smtClean="0">
                <a:solidFill>
                  <a:srgbClr val="FF0000"/>
                </a:solidFill>
              </a:rPr>
              <a:t>G</a:t>
            </a:r>
            <a:r>
              <a:rPr lang="de-DE" sz="1600" baseline="-25000" dirty="0" err="1" smtClean="0">
                <a:solidFill>
                  <a:srgbClr val="FF0000"/>
                </a:solidFill>
              </a:rPr>
              <a:t>a</a:t>
            </a:r>
            <a:r>
              <a:rPr lang="de-DE" sz="1600" dirty="0" smtClean="0">
                <a:solidFill>
                  <a:srgbClr val="FF0000"/>
                </a:solidFill>
              </a:rPr>
              <a:t>=3.20 dB</a:t>
            </a:r>
            <a:endParaRPr lang="de-DE" sz="1600" baseline="-25000" dirty="0" smtClean="0">
              <a:solidFill>
                <a:srgbClr val="FF0000"/>
              </a:solidFill>
            </a:endParaRPr>
          </a:p>
          <a:p>
            <a:pPr algn="r"/>
            <a:r>
              <a:rPr lang="de-DE" sz="1600" dirty="0" smtClean="0">
                <a:solidFill>
                  <a:srgbClr val="FF0000"/>
                </a:solidFill>
              </a:rPr>
              <a:t>                           Steigung der Kurven konvergiert gegen -</a:t>
            </a:r>
            <a:r>
              <a:rPr lang="de-DE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endParaRPr lang="de-DE" sz="1600" dirty="0">
              <a:solidFill>
                <a:srgbClr val="FF0000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7486650" y="4456382"/>
            <a:ext cx="0" cy="72143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10421887" y="4647823"/>
            <a:ext cx="1492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600" dirty="0">
                <a:solidFill>
                  <a:srgbClr val="FF0000"/>
                </a:solidFill>
                <a:sym typeface="Symbol" panose="05050102010706020507" pitchFamily="18" charset="2"/>
              </a:rPr>
              <a:t>(für </a:t>
            </a:r>
            <a:r>
              <a:rPr lang="de-DE" sz="1600" dirty="0" err="1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de-DE" sz="1600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de-DE" sz="1600" dirty="0">
                <a:solidFill>
                  <a:srgbClr val="FF0000"/>
                </a:solidFill>
                <a:sym typeface="Symbol" panose="05050102010706020507" pitchFamily="18" charset="2"/>
              </a:rPr>
              <a:t>/</a:t>
            </a:r>
            <a:r>
              <a:rPr lang="de-DE" sz="1600" dirty="0" err="1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de-DE" sz="1600" baseline="-25000" dirty="0" err="1">
                <a:solidFill>
                  <a:srgbClr val="FF0000"/>
                </a:solidFill>
                <a:sym typeface="Symbol" panose="05050102010706020507" pitchFamily="18" charset="2"/>
              </a:rPr>
              <a:t>0</a:t>
            </a:r>
            <a:r>
              <a:rPr lang="de-DE" sz="1600" dirty="0">
                <a:solidFill>
                  <a:srgbClr val="FF0000"/>
                </a:solidFill>
                <a:sym typeface="Symbol" panose="05050102010706020507" pitchFamily="18" charset="2"/>
              </a:rPr>
              <a:t>  )</a:t>
            </a:r>
            <a:endParaRPr lang="de-D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52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447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3.1  Definition linearer Blockcodes / Definition Vektorraum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06" y="343729"/>
            <a:ext cx="8975260" cy="438633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06" y="4730066"/>
            <a:ext cx="9009127" cy="2069734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7327058" y="4655166"/>
            <a:ext cx="12743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086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2672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3.1  Definition linearer Blockcodes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75" y="451572"/>
            <a:ext cx="9805756" cy="10385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080" y="2619544"/>
            <a:ext cx="9929637" cy="423845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441123" y="2424965"/>
            <a:ext cx="9833107" cy="3050145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350370" y="2120882"/>
            <a:ext cx="586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S</a:t>
            </a:r>
            <a:r>
              <a:rPr lang="de-DE" smtClean="0">
                <a:solidFill>
                  <a:srgbClr val="FF0000"/>
                </a:solidFill>
              </a:rPr>
              <a:t>eit vielen Jahren die erste Frage in der mündlichen Prüfung:</a:t>
            </a:r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1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472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3.1  Definition linearer Blockcodes / Einfache lineare Codes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51" y="462861"/>
            <a:ext cx="10140150" cy="5737987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2663618" y="3045822"/>
            <a:ext cx="23716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4163234" y="778110"/>
            <a:ext cx="23411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082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029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3.1  Definition linearer Blockcodes / Vereinfachung Minimaldistanz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35" y="638177"/>
            <a:ext cx="10145465" cy="415871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401568" y="3869058"/>
            <a:ext cx="5376672" cy="983358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100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6824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3.2  Erkennung und Korrektur von Fehlern und metrische Struktur / </a:t>
            </a:r>
            <a:r>
              <a:rPr lang="de-DE" sz="1400" dirty="0" err="1" smtClean="0"/>
              <a:t>DMC</a:t>
            </a:r>
            <a:r>
              <a:rPr lang="de-DE" sz="1400" dirty="0" smtClean="0"/>
              <a:t> mit Hard-</a:t>
            </a:r>
            <a:r>
              <a:rPr lang="de-DE" sz="1400" dirty="0" err="1" smtClean="0"/>
              <a:t>Decision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462" y="679489"/>
            <a:ext cx="8577380" cy="297811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362" y="3774539"/>
            <a:ext cx="8518407" cy="1501113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>
            <a:off x="7534656" y="1229214"/>
            <a:ext cx="11216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04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6864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3.2  Erkennung und Korrektur von Fehlern und metrische Struktur </a:t>
            </a:r>
            <a:r>
              <a:rPr lang="de-DE" sz="1400" dirty="0"/>
              <a:t>/ </a:t>
            </a:r>
            <a:r>
              <a:rPr lang="de-DE" sz="1400" dirty="0" err="1"/>
              <a:t>DMC</a:t>
            </a:r>
            <a:r>
              <a:rPr lang="de-DE" sz="1400" dirty="0"/>
              <a:t> mit Hard-</a:t>
            </a:r>
            <a:r>
              <a:rPr lang="de-DE" sz="1400" dirty="0" err="1"/>
              <a:t>Decision</a:t>
            </a:r>
            <a:endParaRPr lang="de-DE" sz="1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93" y="1372955"/>
            <a:ext cx="6383501" cy="359843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845" y="1285495"/>
            <a:ext cx="4839735" cy="3773353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043240" y="2381864"/>
            <a:ext cx="4927340" cy="435077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986252" y="1302773"/>
            <a:ext cx="3635477" cy="435077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986252" y="3374376"/>
            <a:ext cx="3635477" cy="1597014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697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605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3.2  Erkennung und Korrektur von Fehlern und metrische Struktur / Kugeln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346" y="390815"/>
            <a:ext cx="9004762" cy="646718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828092" y="1016000"/>
            <a:ext cx="4232176" cy="55315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/>
          <p:cNvCxnSpPr/>
          <p:nvPr/>
        </p:nvCxnSpPr>
        <p:spPr>
          <a:xfrm>
            <a:off x="3937682" y="662286"/>
            <a:ext cx="68308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139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834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3.2  Erkennung und Korrektur von Fehlern und metrische Struktur / Definition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b="34343"/>
          <a:stretch/>
        </p:blipFill>
        <p:spPr>
          <a:xfrm>
            <a:off x="509158" y="921424"/>
            <a:ext cx="10812187" cy="4000531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1135945" y="1653822"/>
            <a:ext cx="2489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1135945" y="2771422"/>
            <a:ext cx="2235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509158" y="917821"/>
            <a:ext cx="10926487" cy="229810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/>
          <p:cNvCxnSpPr/>
          <p:nvPr/>
        </p:nvCxnSpPr>
        <p:spPr>
          <a:xfrm>
            <a:off x="3625145" y="4131733"/>
            <a:ext cx="70978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104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891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3.2  Erkennung und Korrektur von Fehlern und metrische Struktur / Erkennung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" y="2089119"/>
            <a:ext cx="5340676" cy="476888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234" y="3576701"/>
            <a:ext cx="6867996" cy="214623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26" y="446395"/>
            <a:ext cx="9526336" cy="161514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010615" y="409461"/>
            <a:ext cx="7704407" cy="46585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300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807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3.2  Erkennung und Korrektur von Fehlern und metrische Struktur / Korrektur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66" y="778651"/>
            <a:ext cx="10358071" cy="171619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25" y="2624567"/>
            <a:ext cx="10335542" cy="182852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94066" y="685855"/>
            <a:ext cx="10358071" cy="88330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1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3123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1.7  </a:t>
            </a:r>
            <a:r>
              <a:rPr lang="de-DE" sz="1400" dirty="0" smtClean="0"/>
              <a:t>Der Begriff </a:t>
            </a:r>
            <a:r>
              <a:rPr lang="de-DE" sz="1400" smtClean="0"/>
              <a:t>des Codierungsgewinns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696" y="480246"/>
            <a:ext cx="7217658" cy="145885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524" y="2226075"/>
            <a:ext cx="7166830" cy="7104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453" y="2936475"/>
            <a:ext cx="7420972" cy="34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46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807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3.2  Erkennung und Korrektur von Fehlern und metrische Struktur / Korrektur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843"/>
            <a:ext cx="7332113" cy="472107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730" y="413708"/>
            <a:ext cx="6957327" cy="21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33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7370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3.2  Erkennung und Korrektur von Fehlern und metrische Struktur / Vergleich Erkennung - Korrektur</a:t>
            </a:r>
            <a:endParaRPr lang="de-DE" sz="1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8" y="1603024"/>
            <a:ext cx="5228817" cy="466899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312" y="2027402"/>
            <a:ext cx="6679819" cy="430106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8" y="814908"/>
            <a:ext cx="5388717" cy="35392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752" y="1440453"/>
            <a:ext cx="6366934" cy="31058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9028" y="708051"/>
            <a:ext cx="5388717" cy="589126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633156" y="1278167"/>
            <a:ext cx="6471292" cy="679017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/>
          <p:cNvCxnSpPr/>
          <p:nvPr/>
        </p:nvCxnSpPr>
        <p:spPr>
          <a:xfrm>
            <a:off x="2980267" y="1129320"/>
            <a:ext cx="622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8590844" y="1728462"/>
            <a:ext cx="8537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720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584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3.2  Erkennung und Korrektur von Fehlern und metrische Struktur / BMDD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609" y="406401"/>
            <a:ext cx="9523048" cy="630484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130047" y="5271910"/>
            <a:ext cx="9605686" cy="151271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/>
          <p:cNvCxnSpPr/>
          <p:nvPr/>
        </p:nvCxnSpPr>
        <p:spPr>
          <a:xfrm>
            <a:off x="4163234" y="778110"/>
            <a:ext cx="23411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833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6438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3.2  Erkennung und Korrektur von Fehlern und metrische Struktur / Vergleich Decoder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11" y="393234"/>
            <a:ext cx="3589867" cy="646476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998" y="336426"/>
            <a:ext cx="6169152" cy="15308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379" y="2029343"/>
            <a:ext cx="6231441" cy="16339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105" y="3681543"/>
            <a:ext cx="6244023" cy="46020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320" y="4347321"/>
            <a:ext cx="6215227" cy="194838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2838" y="6420169"/>
            <a:ext cx="6223335" cy="419543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5575104" y="341245"/>
            <a:ext cx="6341377" cy="151271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575104" y="4303777"/>
            <a:ext cx="6341377" cy="252984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1570103" y="6659880"/>
            <a:ext cx="312174" cy="153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2040" y="4535129"/>
            <a:ext cx="3671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Generell:</a:t>
            </a:r>
          </a:p>
          <a:p>
            <a:r>
              <a:rPr lang="de-DE" sz="1400" i="1" dirty="0" smtClean="0"/>
              <a:t>Schraffierte Fläche = Entscheidungsbereich für a</a:t>
            </a:r>
            <a:endParaRPr lang="de-DE" sz="1400" i="1" dirty="0"/>
          </a:p>
        </p:txBody>
      </p:sp>
      <p:sp>
        <p:nvSpPr>
          <p:cNvPr id="18" name="Textfeld 17"/>
          <p:cNvSpPr txBox="1"/>
          <p:nvPr/>
        </p:nvSpPr>
        <p:spPr>
          <a:xfrm>
            <a:off x="12040" y="564741"/>
            <a:ext cx="1983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rgbClr val="00B050"/>
                </a:solidFill>
              </a:rPr>
              <a:t>Schulgeometrie:</a:t>
            </a:r>
          </a:p>
          <a:p>
            <a:r>
              <a:rPr lang="de-DE" sz="1400" i="1" dirty="0" smtClean="0">
                <a:solidFill>
                  <a:srgbClr val="00B050"/>
                </a:solidFill>
              </a:rPr>
              <a:t>Die Mittelhalbierenden</a:t>
            </a:r>
          </a:p>
          <a:p>
            <a:r>
              <a:rPr lang="de-DE" sz="1400" i="1" dirty="0" smtClean="0">
                <a:solidFill>
                  <a:srgbClr val="00B050"/>
                </a:solidFill>
              </a:rPr>
              <a:t>eines Dreiecks schneiden sich in einem Punkt</a:t>
            </a:r>
            <a:endParaRPr lang="de-DE" sz="1400" i="1" dirty="0">
              <a:solidFill>
                <a:srgbClr val="00B05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0" y="2190276"/>
            <a:ext cx="3111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rgbClr val="00B050"/>
                </a:solidFill>
              </a:rPr>
              <a:t>Der Kugelradius wird so gewählt dass der überdeckte Bereich abzüglich der Schnittmengen maximal wird</a:t>
            </a:r>
          </a:p>
          <a:p>
            <a:r>
              <a:rPr lang="de-DE" sz="1400" i="1" dirty="0" smtClean="0">
                <a:solidFill>
                  <a:srgbClr val="00B050"/>
                </a:solidFill>
              </a:rPr>
              <a:t>(bewertet mit der Gauß-Verteilung),</a:t>
            </a:r>
          </a:p>
          <a:p>
            <a:r>
              <a:rPr lang="de-DE" sz="1400" i="1" dirty="0" smtClean="0">
                <a:solidFill>
                  <a:srgbClr val="00B050"/>
                </a:solidFill>
              </a:rPr>
              <a:t>Also:</a:t>
            </a:r>
          </a:p>
          <a:p>
            <a:r>
              <a:rPr lang="de-DE" sz="1400" i="1" dirty="0" smtClean="0">
                <a:solidFill>
                  <a:srgbClr val="00B050"/>
                </a:solidFill>
              </a:rPr>
              <a:t>Kugel klein </a:t>
            </a:r>
            <a:r>
              <a:rPr lang="de-DE" sz="1400" i="1" dirty="0" smtClean="0">
                <a:solidFill>
                  <a:srgbClr val="00B050"/>
                </a:solidFill>
                <a:sym typeface="Symbol" panose="05050102010706020507" pitchFamily="18" charset="2"/>
              </a:rPr>
              <a:t></a:t>
            </a:r>
            <a:r>
              <a:rPr lang="de-DE" sz="1400" i="1" dirty="0" smtClean="0">
                <a:solidFill>
                  <a:srgbClr val="00B050"/>
                </a:solidFill>
              </a:rPr>
              <a:t> wenig Abdeckung</a:t>
            </a:r>
          </a:p>
          <a:p>
            <a:r>
              <a:rPr lang="de-DE" sz="1400" i="1" dirty="0" smtClean="0">
                <a:solidFill>
                  <a:srgbClr val="00B050"/>
                </a:solidFill>
              </a:rPr>
              <a:t>Kugel groß </a:t>
            </a:r>
            <a:r>
              <a:rPr lang="de-DE" sz="1400" i="1" dirty="0">
                <a:solidFill>
                  <a:srgbClr val="00B050"/>
                </a:solidFill>
                <a:sym typeface="Symbol" panose="05050102010706020507" pitchFamily="18" charset="2"/>
              </a:rPr>
              <a:t></a:t>
            </a:r>
            <a:r>
              <a:rPr lang="de-DE" sz="1400" i="1" dirty="0" smtClean="0">
                <a:solidFill>
                  <a:srgbClr val="00B050"/>
                </a:solidFill>
              </a:rPr>
              <a:t> viele Überschneidungen</a:t>
            </a:r>
          </a:p>
          <a:p>
            <a:endParaRPr lang="de-DE" sz="1400" i="1" dirty="0">
              <a:solidFill>
                <a:srgbClr val="00B05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2040" y="5433431"/>
            <a:ext cx="3004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err="1" smtClean="0">
                <a:solidFill>
                  <a:srgbClr val="00B050"/>
                </a:solidFill>
              </a:rPr>
              <a:t>BMD</a:t>
            </a:r>
            <a:r>
              <a:rPr lang="de-DE" sz="1400" i="1" dirty="0" smtClean="0">
                <a:solidFill>
                  <a:srgbClr val="00B050"/>
                </a:solidFill>
              </a:rPr>
              <a:t> typisch bei Blockcodes</a:t>
            </a:r>
          </a:p>
          <a:p>
            <a:r>
              <a:rPr lang="de-DE" sz="1400" i="1" dirty="0" smtClean="0">
                <a:solidFill>
                  <a:srgbClr val="00B050"/>
                </a:solidFill>
              </a:rPr>
              <a:t>(aber </a:t>
            </a:r>
            <a:r>
              <a:rPr lang="de-DE" sz="1400" i="1" dirty="0" err="1" smtClean="0">
                <a:solidFill>
                  <a:srgbClr val="00B050"/>
                </a:solidFill>
              </a:rPr>
              <a:t>MLD</a:t>
            </a:r>
            <a:r>
              <a:rPr lang="de-DE" sz="1400" i="1" dirty="0" smtClean="0">
                <a:solidFill>
                  <a:srgbClr val="00B050"/>
                </a:solidFill>
              </a:rPr>
              <a:t> typisch bei Faltungscodes)</a:t>
            </a:r>
            <a:endParaRPr lang="de-DE" sz="1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1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053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1.7  </a:t>
            </a:r>
            <a:r>
              <a:rPr lang="de-DE" sz="1400" dirty="0" smtClean="0"/>
              <a:t>Der Begriff </a:t>
            </a:r>
            <a:r>
              <a:rPr lang="de-DE" sz="1400" smtClean="0"/>
              <a:t>des Codierungsgewinns / Herleitung</a:t>
            </a:r>
            <a:endParaRPr lang="de-DE" sz="14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025" y="374535"/>
            <a:ext cx="6117711" cy="648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0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420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1.7  </a:t>
            </a:r>
            <a:r>
              <a:rPr lang="de-DE" sz="1400" dirty="0" smtClean="0"/>
              <a:t>Der Begriff </a:t>
            </a:r>
            <a:r>
              <a:rPr lang="de-DE" sz="1400" smtClean="0"/>
              <a:t>des Codierungsgewinns / Hauptergebnisse</a:t>
            </a:r>
            <a:endParaRPr lang="de-DE" sz="1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42" y="372619"/>
            <a:ext cx="8097633" cy="326907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61768" y="1154267"/>
            <a:ext cx="4068990" cy="36973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5" y="4376537"/>
            <a:ext cx="8237555" cy="177234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3261768" y="3219709"/>
            <a:ext cx="4068990" cy="36973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366543" y="5077840"/>
            <a:ext cx="4068990" cy="36973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189242" y="4287151"/>
            <a:ext cx="1020558" cy="284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/>
          <p:cNvCxnSpPr/>
          <p:nvPr/>
        </p:nvCxnSpPr>
        <p:spPr>
          <a:xfrm>
            <a:off x="3834098" y="686670"/>
            <a:ext cx="33165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730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1.7  </a:t>
            </a:r>
            <a:r>
              <a:rPr lang="de-DE" sz="1400" dirty="0" smtClean="0"/>
              <a:t>Der Begriff </a:t>
            </a:r>
            <a:r>
              <a:rPr lang="de-DE" sz="1400" smtClean="0"/>
              <a:t>des Codierungsgewinns / Beispiele zur Berechnung und Fazit</a:t>
            </a:r>
            <a:endParaRPr lang="de-DE" sz="1400" dirty="0" smtClean="0"/>
          </a:p>
        </p:txBody>
      </p:sp>
      <p:sp>
        <p:nvSpPr>
          <p:cNvPr id="8" name="Rechteck 7"/>
          <p:cNvSpPr/>
          <p:nvPr/>
        </p:nvSpPr>
        <p:spPr>
          <a:xfrm>
            <a:off x="9098254" y="3781076"/>
            <a:ext cx="633575" cy="35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624472" y="885784"/>
            <a:ext cx="9255354" cy="427809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/>
              <a:t>Golay-Code   (23,12,7)</a:t>
            </a:r>
            <a:r>
              <a:rPr lang="de-DE" sz="1600" baseline="-25000"/>
              <a:t>2</a:t>
            </a:r>
            <a:r>
              <a:rPr lang="de-DE" sz="1600"/>
              <a:t>     </a:t>
            </a:r>
            <a:r>
              <a:rPr lang="de-DE" sz="1600" smtClean="0"/>
              <a:t>	G</a:t>
            </a:r>
            <a:r>
              <a:rPr lang="de-DE" sz="1600" baseline="-25000" smtClean="0"/>
              <a:t>a,hard</a:t>
            </a:r>
            <a:r>
              <a:rPr lang="de-DE" sz="1600" smtClean="0"/>
              <a:t> </a:t>
            </a:r>
            <a:r>
              <a:rPr lang="de-DE" sz="1600"/>
              <a:t>= 10*log</a:t>
            </a:r>
            <a:r>
              <a:rPr lang="de-DE" sz="1600" baseline="-25000"/>
              <a:t>10</a:t>
            </a:r>
            <a:r>
              <a:rPr lang="de-DE" sz="1600"/>
              <a:t>(12/23*(3+1)) </a:t>
            </a:r>
            <a:r>
              <a:rPr lang="de-DE" sz="1600" smtClean="0"/>
              <a:t>	= </a:t>
            </a:r>
            <a:r>
              <a:rPr lang="de-DE" sz="1600"/>
              <a:t>3.20 dB</a:t>
            </a:r>
          </a:p>
          <a:p>
            <a:endParaRPr lang="de-DE" sz="1600"/>
          </a:p>
          <a:p>
            <a:r>
              <a:rPr lang="de-DE" sz="1600" smtClean="0"/>
              <a:t>Hamming-Code   (7,4,3)</a:t>
            </a:r>
            <a:r>
              <a:rPr lang="de-DE" sz="1600" baseline="-25000" smtClean="0"/>
              <a:t>2</a:t>
            </a:r>
            <a:r>
              <a:rPr lang="de-DE" sz="1600" smtClean="0"/>
              <a:t>     	G</a:t>
            </a:r>
            <a:r>
              <a:rPr lang="de-DE" sz="1600" baseline="-25000" smtClean="0"/>
              <a:t>a,hard</a:t>
            </a:r>
            <a:r>
              <a:rPr lang="de-DE" sz="1600" smtClean="0"/>
              <a:t> </a:t>
            </a:r>
            <a:r>
              <a:rPr lang="de-DE" sz="1600"/>
              <a:t>= </a:t>
            </a:r>
            <a:r>
              <a:rPr lang="de-DE" sz="1600" smtClean="0"/>
              <a:t>10*log</a:t>
            </a:r>
            <a:r>
              <a:rPr lang="de-DE" sz="1600" baseline="-25000" smtClean="0"/>
              <a:t>10</a:t>
            </a:r>
            <a:r>
              <a:rPr lang="de-DE" sz="1600" smtClean="0"/>
              <a:t>(4/7*(1+1</a:t>
            </a:r>
            <a:r>
              <a:rPr lang="de-DE" sz="1600"/>
              <a:t>)) </a:t>
            </a:r>
            <a:r>
              <a:rPr lang="de-DE" sz="1600" smtClean="0"/>
              <a:t>	= 0.58 </a:t>
            </a:r>
            <a:r>
              <a:rPr lang="de-DE" sz="1600"/>
              <a:t>dB</a:t>
            </a:r>
          </a:p>
          <a:p>
            <a:r>
              <a:rPr lang="de-DE" sz="1600" smtClean="0"/>
              <a:t> </a:t>
            </a:r>
            <a:r>
              <a:rPr lang="de-DE" sz="1600"/>
              <a:t>	</a:t>
            </a:r>
            <a:r>
              <a:rPr lang="de-DE" sz="1600" smtClean="0"/>
              <a:t>		G</a:t>
            </a:r>
            <a:r>
              <a:rPr lang="de-DE" sz="1600" baseline="-25000" smtClean="0"/>
              <a:t>a,soft</a:t>
            </a:r>
            <a:r>
              <a:rPr lang="de-DE" sz="1600" smtClean="0"/>
              <a:t> </a:t>
            </a:r>
            <a:r>
              <a:rPr lang="de-DE" sz="1600"/>
              <a:t>= </a:t>
            </a:r>
            <a:r>
              <a:rPr lang="de-DE" sz="1600" smtClean="0"/>
              <a:t>10*log</a:t>
            </a:r>
            <a:r>
              <a:rPr lang="de-DE" sz="1600" baseline="-25000" smtClean="0"/>
              <a:t>10</a:t>
            </a:r>
            <a:r>
              <a:rPr lang="de-DE" sz="1600" smtClean="0"/>
              <a:t>(4/7*3) 	= 2.34 </a:t>
            </a:r>
            <a:r>
              <a:rPr lang="de-DE" sz="1600"/>
              <a:t>dB</a:t>
            </a:r>
            <a:endParaRPr lang="de-DE" sz="1600" smtClean="0"/>
          </a:p>
          <a:p>
            <a:endParaRPr lang="de-DE" sz="1600"/>
          </a:p>
          <a:p>
            <a:endParaRPr lang="de-DE" sz="1600" smtClean="0"/>
          </a:p>
          <a:p>
            <a:endParaRPr lang="de-DE" sz="1600" smtClean="0"/>
          </a:p>
          <a:p>
            <a:endParaRPr lang="de-DE" sz="1600" smtClean="0"/>
          </a:p>
          <a:p>
            <a:endParaRPr lang="de-DE" sz="1600"/>
          </a:p>
          <a:p>
            <a:r>
              <a:rPr lang="de-DE" sz="1600" smtClean="0">
                <a:solidFill>
                  <a:srgbClr val="0070C0"/>
                </a:solidFill>
              </a:rPr>
              <a:t>Wiederholungs-Code   (n,1,n)</a:t>
            </a:r>
            <a:r>
              <a:rPr lang="de-DE" sz="1600" baseline="-25000" smtClean="0">
                <a:solidFill>
                  <a:srgbClr val="0070C0"/>
                </a:solidFill>
              </a:rPr>
              <a:t>2</a:t>
            </a:r>
            <a:r>
              <a:rPr lang="de-DE" sz="1600" smtClean="0">
                <a:solidFill>
                  <a:srgbClr val="0070C0"/>
                </a:solidFill>
              </a:rPr>
              <a:t>     </a:t>
            </a:r>
            <a:r>
              <a:rPr lang="de-DE" sz="1600">
                <a:solidFill>
                  <a:srgbClr val="0070C0"/>
                </a:solidFill>
              </a:rPr>
              <a:t>	G</a:t>
            </a:r>
            <a:r>
              <a:rPr lang="de-DE" sz="1600" baseline="-25000">
                <a:solidFill>
                  <a:srgbClr val="0070C0"/>
                </a:solidFill>
              </a:rPr>
              <a:t>a,hard</a:t>
            </a:r>
            <a:r>
              <a:rPr lang="de-DE" sz="1600">
                <a:solidFill>
                  <a:srgbClr val="0070C0"/>
                </a:solidFill>
              </a:rPr>
              <a:t> </a:t>
            </a:r>
            <a:r>
              <a:rPr lang="de-DE" sz="1600" smtClean="0">
                <a:solidFill>
                  <a:srgbClr val="0070C0"/>
                </a:solidFill>
                <a:sym typeface="Symbol" panose="05050102010706020507" pitchFamily="18" charset="2"/>
              </a:rPr>
              <a:t></a:t>
            </a:r>
            <a:r>
              <a:rPr lang="de-DE" sz="1600" smtClean="0">
                <a:solidFill>
                  <a:srgbClr val="0070C0"/>
                </a:solidFill>
              </a:rPr>
              <a:t> 10*log</a:t>
            </a:r>
            <a:r>
              <a:rPr lang="de-DE" sz="1600" baseline="-25000" smtClean="0">
                <a:solidFill>
                  <a:srgbClr val="0070C0"/>
                </a:solidFill>
              </a:rPr>
              <a:t>10</a:t>
            </a:r>
            <a:r>
              <a:rPr lang="de-DE" sz="1600" smtClean="0">
                <a:solidFill>
                  <a:srgbClr val="0070C0"/>
                </a:solidFill>
              </a:rPr>
              <a:t>(1/n*n/2) </a:t>
            </a:r>
            <a:r>
              <a:rPr lang="de-DE" sz="1600">
                <a:solidFill>
                  <a:srgbClr val="0070C0"/>
                </a:solidFill>
              </a:rPr>
              <a:t>	= </a:t>
            </a:r>
            <a:r>
              <a:rPr lang="de-DE" sz="1600" smtClean="0">
                <a:solidFill>
                  <a:srgbClr val="0070C0"/>
                </a:solidFill>
              </a:rPr>
              <a:t>-3.01 dB !!!</a:t>
            </a:r>
            <a:endParaRPr lang="de-DE" sz="1600">
              <a:solidFill>
                <a:srgbClr val="0070C0"/>
              </a:solidFill>
            </a:endParaRPr>
          </a:p>
          <a:p>
            <a:endParaRPr lang="de-DE" sz="1600" smtClean="0">
              <a:solidFill>
                <a:srgbClr val="0070C0"/>
              </a:solidFill>
            </a:endParaRPr>
          </a:p>
          <a:p>
            <a:r>
              <a:rPr lang="de-DE" sz="1600" smtClean="0">
                <a:solidFill>
                  <a:srgbClr val="0070C0"/>
                </a:solidFill>
              </a:rPr>
              <a:t>Der Wiederholungscode hat zwar die bestmögliche Minimaldistanz, </a:t>
            </a:r>
          </a:p>
          <a:p>
            <a:r>
              <a:rPr lang="de-DE" sz="1600" smtClean="0">
                <a:solidFill>
                  <a:srgbClr val="0070C0"/>
                </a:solidFill>
              </a:rPr>
              <a:t>aber in Kombination mit der kleinstmöglichen Coderate führt das zu einem verheerenden Codierungsgewinn.</a:t>
            </a:r>
          </a:p>
          <a:p>
            <a:endParaRPr lang="de-DE" sz="1600" smtClean="0">
              <a:solidFill>
                <a:srgbClr val="FF0000"/>
              </a:solidFill>
            </a:endParaRPr>
          </a:p>
          <a:p>
            <a:r>
              <a:rPr lang="de-DE" sz="1600" smtClean="0">
                <a:solidFill>
                  <a:srgbClr val="FF0000"/>
                </a:solidFill>
              </a:rPr>
              <a:t>Fazit: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FF0000"/>
                </a:solidFill>
              </a:rPr>
              <a:t>Die isolierte Maximierung von d</a:t>
            </a:r>
            <a:r>
              <a:rPr lang="de-DE" sz="1600" baseline="-25000" smtClean="0">
                <a:solidFill>
                  <a:srgbClr val="FF0000"/>
                </a:solidFill>
              </a:rPr>
              <a:t>min</a:t>
            </a:r>
            <a:r>
              <a:rPr lang="de-DE" sz="1600" smtClean="0">
                <a:solidFill>
                  <a:srgbClr val="FF0000"/>
                </a:solidFill>
              </a:rPr>
              <a:t> oder R ist sinnlos,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smtClean="0">
                <a:solidFill>
                  <a:srgbClr val="FF0000"/>
                </a:solidFill>
              </a:rPr>
              <a:t>sondern das Produkt d</a:t>
            </a:r>
            <a:r>
              <a:rPr lang="de-DE" sz="1600" baseline="-25000" smtClean="0">
                <a:solidFill>
                  <a:srgbClr val="FF0000"/>
                </a:solidFill>
              </a:rPr>
              <a:t>min</a:t>
            </a:r>
            <a:r>
              <a:rPr lang="de-DE" sz="1600" smtClean="0">
                <a:solidFill>
                  <a:srgbClr val="FF0000"/>
                </a:solidFill>
              </a:rPr>
              <a:t>*R ist zu maximieren durch intelligente Wahl des Codes</a:t>
            </a:r>
            <a:endParaRPr lang="de-DE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3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5023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1.7  </a:t>
            </a:r>
            <a:r>
              <a:rPr lang="de-DE" sz="1400" dirty="0" smtClean="0"/>
              <a:t>Der Begriff </a:t>
            </a:r>
            <a:r>
              <a:rPr lang="de-DE" sz="1400" smtClean="0"/>
              <a:t>des Codierungsgewinns / Beispiel Hamming-Code</a:t>
            </a:r>
            <a:endParaRPr lang="de-DE" sz="1400" dirty="0" smtClean="0"/>
          </a:p>
        </p:txBody>
      </p:sp>
      <p:sp>
        <p:nvSpPr>
          <p:cNvPr id="8" name="Rechteck 7"/>
          <p:cNvSpPr/>
          <p:nvPr/>
        </p:nvSpPr>
        <p:spPr>
          <a:xfrm>
            <a:off x="9098254" y="3781076"/>
            <a:ext cx="633575" cy="3535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01" y="479800"/>
            <a:ext cx="8393174" cy="5997167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>
            <a:off x="9668694" y="4924598"/>
            <a:ext cx="34546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9536465" y="2508952"/>
            <a:ext cx="265553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Abstand codiert/</a:t>
            </a:r>
            <a:r>
              <a:rPr lang="de-DE" sz="1600" dirty="0" err="1" smtClean="0">
                <a:solidFill>
                  <a:srgbClr val="FF0000"/>
                </a:solidFill>
              </a:rPr>
              <a:t>uncodiert</a:t>
            </a:r>
            <a:r>
              <a:rPr lang="de-DE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1600" dirty="0" smtClean="0">
                <a:solidFill>
                  <a:srgbClr val="FF0000"/>
                </a:solidFill>
              </a:rPr>
              <a:t>konvergiert gegen </a:t>
            </a:r>
            <a:r>
              <a:rPr lang="de-DE" sz="1600" dirty="0" err="1" smtClean="0">
                <a:solidFill>
                  <a:srgbClr val="FF0000"/>
                </a:solidFill>
              </a:rPr>
              <a:t>G</a:t>
            </a:r>
            <a:r>
              <a:rPr lang="de-DE" sz="1600" baseline="-25000" dirty="0" err="1" smtClean="0">
                <a:solidFill>
                  <a:srgbClr val="FF0000"/>
                </a:solidFill>
              </a:rPr>
              <a:t>a</a:t>
            </a:r>
            <a:r>
              <a:rPr lang="de-DE" sz="1600" dirty="0" smtClean="0">
                <a:solidFill>
                  <a:srgbClr val="FF0000"/>
                </a:solidFill>
              </a:rPr>
              <a:t>=0.58 dB</a:t>
            </a:r>
            <a:endParaRPr lang="de-DE" sz="1600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9896168" y="3093727"/>
            <a:ext cx="419409" cy="1655254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8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Teil 2, Seite </a:t>
            </a:r>
            <a:fld id="{E9E4A09E-977B-4141-A0DA-A575FF5D2ED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4893" y="0"/>
            <a:ext cx="4763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1.7  Der Begriff des Codierungsgewinns / Potenzielle Trade-offs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3" y="995515"/>
            <a:ext cx="7599413" cy="515456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093475" y="512569"/>
            <a:ext cx="4793941" cy="247247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C00000"/>
                </a:solidFill>
              </a:rPr>
              <a:t>Potenzielle Trade-offs (am Beispiel einer Code-Familie)</a:t>
            </a:r>
          </a:p>
          <a:p>
            <a:endParaRPr lang="de-DE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de-DE" sz="1600" dirty="0" smtClean="0">
                <a:solidFill>
                  <a:srgbClr val="C00000"/>
                </a:solidFill>
              </a:rPr>
              <a:t>An der Kurve entlang nach unten:</a:t>
            </a:r>
            <a:br>
              <a:rPr lang="de-DE" sz="1600" dirty="0" smtClean="0">
                <a:solidFill>
                  <a:srgbClr val="C00000"/>
                </a:solidFill>
              </a:rPr>
            </a:br>
            <a:r>
              <a:rPr lang="de-DE" sz="1600" i="1" dirty="0" err="1" smtClean="0">
                <a:solidFill>
                  <a:srgbClr val="C00000"/>
                </a:solidFill>
              </a:rPr>
              <a:t>P</a:t>
            </a:r>
            <a:r>
              <a:rPr lang="de-DE" sz="1600" i="1" baseline="-25000" dirty="0" err="1" smtClean="0">
                <a:solidFill>
                  <a:srgbClr val="C00000"/>
                </a:solidFill>
              </a:rPr>
              <a:t>b</a:t>
            </a:r>
            <a:r>
              <a:rPr lang="de-DE" sz="1600" dirty="0" smtClean="0">
                <a:solidFill>
                  <a:srgbClr val="C00000"/>
                </a:solidFill>
              </a:rPr>
              <a:t> wird reduziert durch größeres </a:t>
            </a:r>
            <a:r>
              <a:rPr lang="de-DE" sz="1600" i="1" dirty="0" err="1" smtClean="0">
                <a:solidFill>
                  <a:srgbClr val="C00000"/>
                </a:solidFill>
              </a:rPr>
              <a:t>E</a:t>
            </a:r>
            <a:r>
              <a:rPr lang="de-DE" sz="1600" i="1" baseline="-25000" dirty="0" err="1" smtClean="0">
                <a:solidFill>
                  <a:srgbClr val="C00000"/>
                </a:solidFill>
              </a:rPr>
              <a:t>b</a:t>
            </a:r>
            <a:r>
              <a:rPr lang="de-DE" sz="1600" i="1" dirty="0" smtClean="0">
                <a:solidFill>
                  <a:srgbClr val="C00000"/>
                </a:solidFill>
              </a:rPr>
              <a:t>/</a:t>
            </a:r>
            <a:r>
              <a:rPr lang="de-DE" sz="1600" i="1" dirty="0" err="1" smtClean="0">
                <a:solidFill>
                  <a:srgbClr val="C00000"/>
                </a:solidFill>
              </a:rPr>
              <a:t>N</a:t>
            </a:r>
            <a:r>
              <a:rPr lang="de-DE" sz="1600" i="1" baseline="-25000" dirty="0" err="1" smtClean="0">
                <a:solidFill>
                  <a:srgbClr val="C00000"/>
                </a:solidFill>
              </a:rPr>
              <a:t>0</a:t>
            </a:r>
            <a:r>
              <a:rPr lang="de-DE" sz="1600" dirty="0" smtClean="0">
                <a:solidFill>
                  <a:srgbClr val="C00000"/>
                </a:solidFill>
              </a:rPr>
              <a:t> bei </a:t>
            </a:r>
            <a:r>
              <a:rPr lang="de-DE" sz="1600" i="1" dirty="0" smtClean="0">
                <a:solidFill>
                  <a:srgbClr val="C00000"/>
                </a:solidFill>
              </a:rPr>
              <a:t>n</a:t>
            </a:r>
            <a:r>
              <a:rPr lang="de-DE" sz="1600" dirty="0" smtClean="0">
                <a:solidFill>
                  <a:srgbClr val="C00000"/>
                </a:solidFill>
              </a:rPr>
              <a:t>=</a:t>
            </a:r>
            <a:r>
              <a:rPr lang="de-DE" sz="1600" dirty="0" err="1" smtClean="0">
                <a:solidFill>
                  <a:srgbClr val="C00000"/>
                </a:solidFill>
              </a:rPr>
              <a:t>const</a:t>
            </a:r>
            <a:r>
              <a:rPr lang="de-DE" sz="1600" baseline="-25000" dirty="0" smtClean="0">
                <a:solidFill>
                  <a:srgbClr val="C00000"/>
                </a:solidFill>
              </a:rPr>
              <a:t/>
            </a:r>
            <a:br>
              <a:rPr lang="de-DE" sz="1600" baseline="-25000" dirty="0" smtClean="0">
                <a:solidFill>
                  <a:srgbClr val="C00000"/>
                </a:solidFill>
              </a:rPr>
            </a:br>
            <a:endParaRPr lang="de-DE" sz="1600" baseline="-25000" dirty="0" smtClean="0">
              <a:solidFill>
                <a:srgbClr val="C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de-DE" sz="1600" dirty="0" smtClean="0">
                <a:solidFill>
                  <a:srgbClr val="C00000"/>
                </a:solidFill>
              </a:rPr>
              <a:t>Senkrecht nach unten:</a:t>
            </a:r>
            <a:br>
              <a:rPr lang="de-DE" sz="1600" dirty="0" smtClean="0">
                <a:solidFill>
                  <a:srgbClr val="C00000"/>
                </a:solidFill>
              </a:rPr>
            </a:br>
            <a:r>
              <a:rPr lang="de-DE" sz="1600" i="1" dirty="0" err="1">
                <a:solidFill>
                  <a:srgbClr val="C00000"/>
                </a:solidFill>
              </a:rPr>
              <a:t>P</a:t>
            </a:r>
            <a:r>
              <a:rPr lang="de-DE" sz="1600" i="1" baseline="-25000" dirty="0" err="1">
                <a:solidFill>
                  <a:srgbClr val="C00000"/>
                </a:solidFill>
              </a:rPr>
              <a:t>b</a:t>
            </a:r>
            <a:r>
              <a:rPr lang="de-DE" sz="1600" dirty="0">
                <a:solidFill>
                  <a:srgbClr val="C00000"/>
                </a:solidFill>
              </a:rPr>
              <a:t> wird reduziert durch </a:t>
            </a:r>
            <a:r>
              <a:rPr lang="de-DE" sz="1600" dirty="0" smtClean="0">
                <a:solidFill>
                  <a:srgbClr val="C00000"/>
                </a:solidFill>
              </a:rPr>
              <a:t>größeres </a:t>
            </a:r>
            <a:r>
              <a:rPr lang="de-DE" sz="1600" i="1" dirty="0" smtClean="0">
                <a:solidFill>
                  <a:srgbClr val="C00000"/>
                </a:solidFill>
              </a:rPr>
              <a:t>n</a:t>
            </a:r>
            <a:r>
              <a:rPr lang="de-DE" sz="1600" dirty="0" smtClean="0">
                <a:solidFill>
                  <a:srgbClr val="C00000"/>
                </a:solidFill>
              </a:rPr>
              <a:t> bei </a:t>
            </a:r>
            <a:r>
              <a:rPr lang="de-DE" sz="1600" i="1" dirty="0" err="1">
                <a:solidFill>
                  <a:srgbClr val="C00000"/>
                </a:solidFill>
              </a:rPr>
              <a:t>E</a:t>
            </a:r>
            <a:r>
              <a:rPr lang="de-DE" sz="1600" i="1" baseline="-25000" dirty="0" err="1">
                <a:solidFill>
                  <a:srgbClr val="C00000"/>
                </a:solidFill>
              </a:rPr>
              <a:t>b</a:t>
            </a:r>
            <a:r>
              <a:rPr lang="de-DE" sz="1600" i="1" dirty="0">
                <a:solidFill>
                  <a:srgbClr val="C00000"/>
                </a:solidFill>
              </a:rPr>
              <a:t>/</a:t>
            </a:r>
            <a:r>
              <a:rPr lang="de-DE" sz="1600" i="1" dirty="0" err="1">
                <a:solidFill>
                  <a:srgbClr val="C00000"/>
                </a:solidFill>
              </a:rPr>
              <a:t>N</a:t>
            </a:r>
            <a:r>
              <a:rPr lang="de-DE" sz="1600" i="1" baseline="-25000" dirty="0" err="1">
                <a:solidFill>
                  <a:srgbClr val="C00000"/>
                </a:solidFill>
              </a:rPr>
              <a:t>0</a:t>
            </a:r>
            <a:r>
              <a:rPr lang="de-DE" sz="1600" dirty="0">
                <a:solidFill>
                  <a:srgbClr val="C00000"/>
                </a:solidFill>
              </a:rPr>
              <a:t>=</a:t>
            </a:r>
            <a:r>
              <a:rPr lang="de-DE" sz="1600" dirty="0" err="1">
                <a:solidFill>
                  <a:srgbClr val="C00000"/>
                </a:solidFill>
              </a:rPr>
              <a:t>const</a:t>
            </a:r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endParaRPr lang="de-DE" sz="16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de-DE" sz="1600" dirty="0" smtClean="0">
                <a:solidFill>
                  <a:srgbClr val="C00000"/>
                </a:solidFill>
              </a:rPr>
              <a:t>Waagerecht nach links:</a:t>
            </a:r>
            <a:r>
              <a:rPr lang="de-DE" sz="1600" dirty="0">
                <a:solidFill>
                  <a:srgbClr val="C00000"/>
                </a:solidFill>
              </a:rPr>
              <a:t/>
            </a:r>
            <a:br>
              <a:rPr lang="de-DE" sz="1600" dirty="0">
                <a:solidFill>
                  <a:srgbClr val="C00000"/>
                </a:solidFill>
              </a:rPr>
            </a:br>
            <a:r>
              <a:rPr lang="de-DE" sz="1600" i="1" dirty="0" err="1" smtClean="0">
                <a:solidFill>
                  <a:srgbClr val="C00000"/>
                </a:solidFill>
              </a:rPr>
              <a:t>E</a:t>
            </a:r>
            <a:r>
              <a:rPr lang="de-DE" sz="1600" i="1" baseline="-25000" dirty="0" err="1" smtClean="0">
                <a:solidFill>
                  <a:srgbClr val="C00000"/>
                </a:solidFill>
              </a:rPr>
              <a:t>b</a:t>
            </a:r>
            <a:r>
              <a:rPr lang="de-DE" sz="1600" i="1" dirty="0" smtClean="0">
                <a:solidFill>
                  <a:srgbClr val="C00000"/>
                </a:solidFill>
              </a:rPr>
              <a:t>/</a:t>
            </a:r>
            <a:r>
              <a:rPr lang="de-DE" sz="1600" i="1" dirty="0" err="1" smtClean="0">
                <a:solidFill>
                  <a:srgbClr val="C00000"/>
                </a:solidFill>
              </a:rPr>
              <a:t>N</a:t>
            </a:r>
            <a:r>
              <a:rPr lang="de-DE" sz="1600" i="1" baseline="-25000" dirty="0" err="1" smtClean="0">
                <a:solidFill>
                  <a:srgbClr val="C00000"/>
                </a:solidFill>
              </a:rPr>
              <a:t>0</a:t>
            </a:r>
            <a:r>
              <a:rPr lang="de-DE" sz="1600" dirty="0" smtClean="0">
                <a:solidFill>
                  <a:srgbClr val="C00000"/>
                </a:solidFill>
              </a:rPr>
              <a:t> wird reduziert durch größeres </a:t>
            </a:r>
            <a:r>
              <a:rPr lang="de-DE" sz="1600" i="1" dirty="0" smtClean="0">
                <a:solidFill>
                  <a:srgbClr val="C00000"/>
                </a:solidFill>
              </a:rPr>
              <a:t>n</a:t>
            </a:r>
            <a:r>
              <a:rPr lang="de-DE" sz="1600" dirty="0" smtClean="0">
                <a:solidFill>
                  <a:srgbClr val="C00000"/>
                </a:solidFill>
              </a:rPr>
              <a:t> bei </a:t>
            </a:r>
            <a:r>
              <a:rPr lang="de-DE" sz="1600" i="1" dirty="0" err="1" smtClean="0">
                <a:solidFill>
                  <a:srgbClr val="C00000"/>
                </a:solidFill>
              </a:rPr>
              <a:t>P</a:t>
            </a:r>
            <a:r>
              <a:rPr lang="de-DE" sz="1600" i="1" baseline="-25000" dirty="0" err="1" smtClean="0">
                <a:solidFill>
                  <a:srgbClr val="C00000"/>
                </a:solidFill>
              </a:rPr>
              <a:t>b</a:t>
            </a:r>
            <a:r>
              <a:rPr lang="de-DE" sz="1600" dirty="0" smtClean="0">
                <a:solidFill>
                  <a:srgbClr val="C00000"/>
                </a:solidFill>
              </a:rPr>
              <a:t>=</a:t>
            </a:r>
            <a:r>
              <a:rPr lang="de-DE" sz="1600" dirty="0" err="1" smtClean="0">
                <a:solidFill>
                  <a:srgbClr val="C00000"/>
                </a:solidFill>
              </a:rPr>
              <a:t>const</a:t>
            </a:r>
            <a:endParaRPr lang="de-DE" sz="1600" dirty="0" smtClean="0">
              <a:solidFill>
                <a:srgbClr val="C0000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3965443" y="3517490"/>
            <a:ext cx="673104" cy="94389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3359019" y="3107156"/>
            <a:ext cx="0" cy="11430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2876116" y="4645743"/>
            <a:ext cx="1142819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4372986" y="378849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</a:rPr>
              <a:t>1.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359019" y="3395814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2400" b="1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2.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359019" y="4609102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C00000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5974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rangero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Office PowerPoint</Application>
  <PresentationFormat>Breitbild</PresentationFormat>
  <Paragraphs>197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Symbol</vt:lpstr>
      <vt:lpstr>Office</vt:lpstr>
      <vt:lpstr>Benutzerdefiniertes Design</vt:lpstr>
      <vt:lpstr>Unterstützende Materialien zur Vorlesung  Verfahren zur Kanalcodierung – Teil 2 Prof. Dr. Bernd Friedrichs KIT CEL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Tesat-Spacecom GmbH &amp; Co.KG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 Verfahren zur Kanalcodierung Teil 1 Prof. Dr. Bernd Friedrichs KIT CEL</dc:title>
  <dc:creator>frb2bk</dc:creator>
  <cp:lastModifiedBy>BF</cp:lastModifiedBy>
  <cp:revision>80</cp:revision>
  <dcterms:created xsi:type="dcterms:W3CDTF">2020-04-20T07:47:02Z</dcterms:created>
  <dcterms:modified xsi:type="dcterms:W3CDTF">2020-05-12T19:45:09Z</dcterms:modified>
</cp:coreProperties>
</file>