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79" r:id="rId12"/>
    <p:sldId id="296" r:id="rId13"/>
    <p:sldId id="264" r:id="rId14"/>
    <p:sldId id="265" r:id="rId15"/>
    <p:sldId id="266" r:id="rId16"/>
    <p:sldId id="267" r:id="rId17"/>
    <p:sldId id="280" r:id="rId18"/>
    <p:sldId id="294" r:id="rId19"/>
    <p:sldId id="268" r:id="rId20"/>
    <p:sldId id="269" r:id="rId21"/>
    <p:sldId id="293" r:id="rId22"/>
    <p:sldId id="292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1" r:id="rId31"/>
    <p:sldId id="282" r:id="rId32"/>
    <p:sldId id="283" r:id="rId33"/>
    <p:sldId id="284" r:id="rId34"/>
    <p:sldId id="285" r:id="rId35"/>
    <p:sldId id="286" r:id="rId36"/>
    <p:sldId id="291" r:id="rId37"/>
    <p:sldId id="295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FA5E6-D65B-4659-AF86-830889A10A6E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B744-6EFD-4E6B-94A6-0D63BCB405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5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58BC-32AB-4456-8C22-AE371CFFBD23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3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FF62-3F26-4F99-B677-D67456E7A275}" type="datetime1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C2E8-D3F4-46F2-B9EA-3A7C20E8164E}" type="datetime1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89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67D6-2873-4E3E-A163-4954DEF132B3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47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930-F521-4D7C-BC69-2458F612E6B1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87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ACA-CCAE-4C80-9A65-36FA3221D78A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42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43B7-4E43-49E0-B1B5-A2B9078390FE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89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A76-AEBA-4BC4-9459-86B1D9CCF0C5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05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212-F211-4A54-B75D-885D4A9E428B}" type="datetime1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9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C75-9C15-4665-80DA-46019FBA1AF8}" type="datetime1">
              <a:rPr lang="de-DE" smtClean="0"/>
              <a:t>17.06.2020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0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DC0D-2907-4577-9493-9E85C837ED90}" type="datetime1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1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2192000" cy="310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0" y="310261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10522975" y="0"/>
            <a:ext cx="1669026" cy="310261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75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03A-8F7F-4F09-8791-C3BAC43C535F}" type="datetime1">
              <a:rPr lang="de-DE" smtClean="0"/>
              <a:t>17.06.2020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05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CC3A-6E49-439B-8777-568F94465076}" type="datetime1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293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89F-C8AB-43D5-A236-C91738A0D7BF}" type="datetime1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822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F20-C149-4BA2-8A5A-69FDEEF5003B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454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43-C8C0-4758-ABFF-E2F0C9A2F642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1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BC17-32D3-4773-9B2A-F54B458FB1FE}" type="datetime1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8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6405-C9E0-4612-B5EB-666105E9540C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6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FA9-E81D-4003-99AA-DD72FEA708A4}" type="datetime1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A00-BD01-4AC9-A3F0-4FBFDB2664A9}" type="datetime1">
              <a:rPr lang="de-DE" smtClean="0"/>
              <a:t>17.06.2020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EF9D-CA2B-4BB4-8C80-A7AACAA9C7EE}" type="datetime1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ED5-8C41-47C0-8FD8-AB76A3F9070B}" type="datetime1">
              <a:rPr lang="de-DE" smtClean="0"/>
              <a:t>17.06.2020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6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9C7D-5EE4-4AAF-8FB6-F70095331DC1}" type="datetime1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1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F9E-3C1C-47EF-AD37-57E791A60E5B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2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AEB6-2753-4399-AC50-6301F7B31706}" type="datetime1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0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6656" y="1122363"/>
            <a:ext cx="10911840" cy="2387600"/>
          </a:xfrm>
        </p:spPr>
        <p:txBody>
          <a:bodyPr>
            <a:normAutofit fontScale="90000"/>
          </a:bodyPr>
          <a:lstStyle/>
          <a:p>
            <a:r>
              <a:rPr lang="de-DE" sz="2700" dirty="0" smtClean="0"/>
              <a:t>Unterstützende Materialien zur Vorlesung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/>
              <a:t>Verfahren zur Kanalcodierung – Teil 1</a:t>
            </a:r>
            <a:br>
              <a:rPr lang="de-DE" b="1" dirty="0" smtClean="0"/>
            </a:br>
            <a:r>
              <a:rPr lang="de-DE" sz="2700" dirty="0" smtClean="0"/>
              <a:t>Prof</a:t>
            </a:r>
            <a:r>
              <a:rPr lang="de-DE" sz="2700" dirty="0"/>
              <a:t>. Dr. Bernd </a:t>
            </a:r>
            <a:r>
              <a:rPr lang="de-DE" sz="2700" dirty="0" smtClean="0"/>
              <a:t>Friedrichs</a:t>
            </a:r>
            <a:br>
              <a:rPr lang="de-DE" sz="2700" dirty="0" smtClean="0"/>
            </a:br>
            <a:r>
              <a:rPr lang="de-DE" sz="2700" dirty="0" smtClean="0"/>
              <a:t>KIT CEL</a:t>
            </a:r>
            <a:endParaRPr lang="de-DE" sz="2700" dirty="0"/>
          </a:p>
        </p:txBody>
      </p:sp>
      <p:sp>
        <p:nvSpPr>
          <p:cNvPr id="4" name="Textfeld 3"/>
          <p:cNvSpPr txBox="1"/>
          <p:nvPr/>
        </p:nvSpPr>
        <p:spPr>
          <a:xfrm>
            <a:off x="1044407" y="4363368"/>
            <a:ext cx="97739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Einführung, Modell der </a:t>
            </a:r>
            <a:r>
              <a:rPr lang="de-DE" dirty="0" smtClean="0"/>
              <a:t>Übertragung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Diskrete </a:t>
            </a:r>
            <a:r>
              <a:rPr lang="de-DE" dirty="0" smtClean="0"/>
              <a:t>Kanäle (</a:t>
            </a:r>
            <a:r>
              <a:rPr lang="de-DE" dirty="0" err="1" smtClean="0"/>
              <a:t>DMC</a:t>
            </a:r>
            <a:r>
              <a:rPr lang="de-DE" dirty="0" smtClean="0"/>
              <a:t>, </a:t>
            </a:r>
            <a:r>
              <a:rPr lang="de-DE" dirty="0" err="1" smtClean="0"/>
              <a:t>BSC</a:t>
            </a:r>
            <a:r>
              <a:rPr lang="de-DE" dirty="0" smtClean="0"/>
              <a:t>, </a:t>
            </a:r>
            <a:r>
              <a:rPr lang="de-DE" dirty="0" err="1" smtClean="0"/>
              <a:t>AWGN</a:t>
            </a:r>
            <a:r>
              <a:rPr lang="de-DE" dirty="0" smtClean="0"/>
              <a:t>), </a:t>
            </a:r>
            <a:r>
              <a:rPr lang="de-DE" dirty="0"/>
              <a:t>Hard- und </a:t>
            </a:r>
            <a:r>
              <a:rPr lang="de-DE" dirty="0" smtClean="0"/>
              <a:t>Soft-</a:t>
            </a:r>
            <a:r>
              <a:rPr lang="de-DE" dirty="0" err="1" smtClean="0"/>
              <a:t>Decision</a:t>
            </a:r>
            <a:r>
              <a:rPr lang="de-DE" dirty="0" smtClean="0"/>
              <a:t>, </a:t>
            </a:r>
            <a:r>
              <a:rPr lang="de-DE" dirty="0" smtClean="0"/>
              <a:t>statistische Beschreibung (Q-Funktion)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Rechnen mit bedingten Wahrscheinlichkeiten am Beispiel medizinischer Testverfahren (Corona)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Prinzip der  </a:t>
            </a:r>
            <a:r>
              <a:rPr lang="de-DE" dirty="0" smtClean="0"/>
              <a:t>Blockcodierung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Hammingdistanz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Maximum-</a:t>
            </a:r>
            <a:r>
              <a:rPr lang="de-DE" dirty="0" err="1" smtClean="0"/>
              <a:t>Likelihood</a:t>
            </a:r>
            <a:r>
              <a:rPr lang="de-DE" dirty="0" smtClean="0"/>
              <a:t>-Decodierung allgemein und speziell für </a:t>
            </a:r>
            <a:r>
              <a:rPr lang="de-DE" dirty="0" err="1" smtClean="0"/>
              <a:t>BSC</a:t>
            </a:r>
            <a:r>
              <a:rPr lang="de-DE" dirty="0" smtClean="0"/>
              <a:t> und </a:t>
            </a:r>
            <a:r>
              <a:rPr lang="de-DE" smtClean="0"/>
              <a:t>AWGN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1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4893" y="0"/>
            <a:ext cx="5523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Beispiel für bedingte Wahrscheinlichkeiten: Medizinisches Testverfahren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8" y="390832"/>
            <a:ext cx="5112757" cy="63666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38" y="2676832"/>
            <a:ext cx="4977143" cy="418116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15698" y="1739999"/>
            <a:ext cx="11343510" cy="182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48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4893" y="0"/>
            <a:ext cx="742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Beispiel für bedingte Wahrscheinlichkeiten: Medizinisches </a:t>
            </a:r>
            <a:r>
              <a:rPr lang="de-DE" sz="1400" dirty="0" smtClean="0"/>
              <a:t>Testverfahren / Parametrisierung Corona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42" y="2080827"/>
            <a:ext cx="8506978" cy="45943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6784" y="410714"/>
            <a:ext cx="11744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F0"/>
                </a:solidFill>
              </a:rPr>
              <a:t>Das Zahlenbeispiel auf der vorigen Seite ist schon etliche Jahre alt.</a:t>
            </a:r>
          </a:p>
          <a:p>
            <a:endParaRPr lang="de-DE" sz="1600" dirty="0">
              <a:solidFill>
                <a:srgbClr val="00B0F0"/>
              </a:solidFill>
            </a:endParaRPr>
          </a:p>
          <a:p>
            <a:r>
              <a:rPr lang="de-DE" sz="1600" dirty="0" smtClean="0">
                <a:solidFill>
                  <a:srgbClr val="00B0F0"/>
                </a:solidFill>
              </a:rPr>
              <a:t>Ein weiteres Beispiel auf dieser Seite reflektiert die Corona-Pandemie mit den im Juni 2020 allgemein vermuteten Parametern.</a:t>
            </a:r>
          </a:p>
          <a:p>
            <a:r>
              <a:rPr lang="de-DE" sz="1600" dirty="0" smtClean="0">
                <a:solidFill>
                  <a:srgbClr val="00B0F0"/>
                </a:solidFill>
              </a:rPr>
              <a:t>„krank“ 	= bis Juni 2020 akkumulierte Nachweise eine Corona-Infektion </a:t>
            </a:r>
            <a:br>
              <a:rPr lang="de-DE" sz="1600" dirty="0" smtClean="0">
                <a:solidFill>
                  <a:srgbClr val="00B0F0"/>
                </a:solidFill>
              </a:rPr>
            </a:br>
            <a:r>
              <a:rPr lang="de-DE" sz="1600" dirty="0" smtClean="0">
                <a:solidFill>
                  <a:srgbClr val="00B0F0"/>
                </a:solidFill>
              </a:rPr>
              <a:t>      	   (185000 Nachweise bei 83 Millionen ergibt p=0.002, ohne Berücksichtigung einer Dunkelziffer von nicht-erfassten Infektionen)</a:t>
            </a:r>
          </a:p>
          <a:p>
            <a:r>
              <a:rPr lang="de-DE" sz="1600" dirty="0" smtClean="0">
                <a:solidFill>
                  <a:srgbClr val="00B0F0"/>
                </a:solidFill>
              </a:rPr>
              <a:t>„positiv“ 	= Nachweis dieser Infektion durch einen Antikörpertest</a:t>
            </a:r>
            <a:endParaRPr lang="de-DE" sz="1600" dirty="0">
              <a:solidFill>
                <a:srgbClr val="00B0F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656320" y="4378021"/>
            <a:ext cx="34808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Ein positiver Antikörpertest hat also nur eine begrenzte Aussagekraft: mit 50% war man einmal infiziert, mit 50% aber auch nicht.</a:t>
            </a:r>
          </a:p>
          <a:p>
            <a:endParaRPr lang="de-DE" sz="800" dirty="0">
              <a:solidFill>
                <a:srgbClr val="00B050"/>
              </a:solidFill>
            </a:endParaRPr>
          </a:p>
          <a:p>
            <a:r>
              <a:rPr lang="de-DE" sz="1400" dirty="0" smtClean="0">
                <a:solidFill>
                  <a:srgbClr val="00B050"/>
                </a:solidFill>
              </a:rPr>
              <a:t>Das überrascht angesichts der scheinbar kleinen Wahrscheinlichkeiten für Testversagen!</a:t>
            </a:r>
            <a:endParaRPr lang="de-DE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5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72" y="367629"/>
            <a:ext cx="7613478" cy="641186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893" y="0"/>
            <a:ext cx="2805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diskreten Kanals</a:t>
            </a:r>
          </a:p>
        </p:txBody>
      </p:sp>
      <p:sp>
        <p:nvSpPr>
          <p:cNvPr id="5" name="Rechteck 4"/>
          <p:cNvSpPr/>
          <p:nvPr/>
        </p:nvSpPr>
        <p:spPr>
          <a:xfrm>
            <a:off x="3989556" y="5185092"/>
            <a:ext cx="3754852" cy="6745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/>
        </p:nvCxnSpPr>
        <p:spPr>
          <a:xfrm>
            <a:off x="4987915" y="804854"/>
            <a:ext cx="29098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739219" y="4533738"/>
            <a:ext cx="387832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7669161" y="6219970"/>
            <a:ext cx="17673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165554" y="6475609"/>
            <a:ext cx="12413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2165554" y="6738621"/>
            <a:ext cx="26424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73" y="443305"/>
            <a:ext cx="7797800" cy="47250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893" y="0"/>
            <a:ext cx="339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Kanals / DMC</a:t>
            </a:r>
            <a:endParaRPr lang="de-DE" sz="1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4670691" y="3011059"/>
            <a:ext cx="2289946" cy="69319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8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94" y="370888"/>
            <a:ext cx="7580572" cy="12656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94" y="1586221"/>
            <a:ext cx="7481836" cy="25854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32" y="3562410"/>
            <a:ext cx="4884174" cy="318290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47610" y="3919334"/>
            <a:ext cx="2473686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04893" y="0"/>
            <a:ext cx="395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</a:t>
            </a:r>
            <a:r>
              <a:rPr lang="de-DE" sz="1400"/>
              <a:t>Kanals / </a:t>
            </a:r>
            <a:r>
              <a:rPr lang="de-DE" sz="1400" smtClean="0"/>
              <a:t>BSC und BSEC</a:t>
            </a:r>
            <a:endParaRPr lang="de-DE" sz="1400" dirty="0" smtClean="0"/>
          </a:p>
        </p:txBody>
      </p:sp>
      <p:cxnSp>
        <p:nvCxnSpPr>
          <p:cNvPr id="8" name="Gerader Verbinder 7"/>
          <p:cNvCxnSpPr/>
          <p:nvPr/>
        </p:nvCxnSpPr>
        <p:spPr>
          <a:xfrm>
            <a:off x="104893" y="981835"/>
            <a:ext cx="308813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6658897" y="721280"/>
            <a:ext cx="55060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04893" y="4171720"/>
            <a:ext cx="171653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98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339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Kanals / DMC</a:t>
            </a:r>
            <a:endParaRPr lang="de-DE" sz="14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50" y="1149163"/>
            <a:ext cx="6909934" cy="56498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50" y="561588"/>
            <a:ext cx="6843566" cy="5703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317751" y="6211457"/>
            <a:ext cx="4837203" cy="60475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173794" y="3274071"/>
            <a:ext cx="1854934" cy="30241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34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52" y="449898"/>
            <a:ext cx="7635132" cy="397479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866239" y="4178023"/>
            <a:ext cx="942975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3520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Kanals / AWGN</a:t>
            </a:r>
            <a:endParaRPr lang="de-DE" sz="1400" dirty="0" smtClean="0"/>
          </a:p>
        </p:txBody>
      </p:sp>
      <p:sp>
        <p:nvSpPr>
          <p:cNvPr id="6" name="Rechteck 5"/>
          <p:cNvSpPr/>
          <p:nvPr/>
        </p:nvSpPr>
        <p:spPr>
          <a:xfrm>
            <a:off x="5139176" y="1445342"/>
            <a:ext cx="1224753" cy="43016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914423" y="3116825"/>
            <a:ext cx="3673622" cy="64401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706126" y="4141839"/>
            <a:ext cx="1101850" cy="3048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4122173" y="799937"/>
            <a:ext cx="12831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3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866239" y="4178023"/>
            <a:ext cx="942975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513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Kanals / Zusammenhang AWGN - BSC</a:t>
            </a:r>
            <a:endParaRPr lang="de-DE" sz="14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20" y="467925"/>
            <a:ext cx="10118560" cy="58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1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541052"/>
            <a:ext cx="7503921" cy="45015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1" y="5273372"/>
            <a:ext cx="7558184" cy="11387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433" y="3059329"/>
            <a:ext cx="4574572" cy="33744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16089" y="451381"/>
            <a:ext cx="6528071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4893" y="0"/>
            <a:ext cx="3520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Kanals / AWGN</a:t>
            </a:r>
            <a:endParaRPr lang="de-DE" sz="1400" dirty="0" smtClean="0"/>
          </a:p>
        </p:txBody>
      </p:sp>
      <p:sp>
        <p:nvSpPr>
          <p:cNvPr id="9" name="Rechteck 8"/>
          <p:cNvSpPr/>
          <p:nvPr/>
        </p:nvSpPr>
        <p:spPr>
          <a:xfrm>
            <a:off x="1048686" y="2791816"/>
            <a:ext cx="2067048" cy="67387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848258" y="3917199"/>
            <a:ext cx="2475385" cy="81939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707922" y="5585789"/>
            <a:ext cx="37387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281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Normalverteilung (Gauß-Verteilung)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9" y="505968"/>
            <a:ext cx="4887997" cy="41330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75" y="3889248"/>
            <a:ext cx="6570065" cy="2529585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4584192" y="5273040"/>
            <a:ext cx="3182112" cy="177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127760" y="4777806"/>
            <a:ext cx="590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Im Qualitätsmanagement der Industrie ist/war die Six-Sigma-Methode eine populäre Modeerscheinung. Damit ist die Abweichung eines Messwertes vom Mittelwert um das 4.5-fache (nicht etwa das 6-fache) der Streuung gemeint.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 smtClean="0">
                <a:solidFill>
                  <a:srgbClr val="FF0000"/>
                </a:solidFill>
              </a:rPr>
              <a:t>Das ist ziemlich albern da es außer Rauschprozessen in </a:t>
            </a:r>
            <a:r>
              <a:rPr lang="de-DE" sz="1200" dirty="0" err="1" smtClean="0">
                <a:solidFill>
                  <a:srgbClr val="FF0000"/>
                </a:solidFill>
              </a:rPr>
              <a:t>RF</a:t>
            </a:r>
            <a:r>
              <a:rPr lang="de-DE" sz="1200" dirty="0" smtClean="0">
                <a:solidFill>
                  <a:srgbClr val="FF0000"/>
                </a:solidFill>
              </a:rPr>
              <a:t> und Optik kaum reale Vorgänge gibt die in hoher Präzision normalverteilt sind – und schon gar nicht bei industriellen Prozessen die immer durch Rückkopplungen geprägt sind.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 smtClean="0">
                <a:solidFill>
                  <a:srgbClr val="FF0000"/>
                </a:solidFill>
              </a:rPr>
              <a:t>Das physikalische Rauschen bei einem </a:t>
            </a:r>
            <a:r>
              <a:rPr lang="de-DE" sz="1200" dirty="0" err="1" smtClean="0">
                <a:solidFill>
                  <a:srgbClr val="FF0000"/>
                </a:solidFill>
              </a:rPr>
              <a:t>AWGN</a:t>
            </a:r>
            <a:r>
              <a:rPr lang="de-DE" sz="1200" dirty="0" smtClean="0">
                <a:solidFill>
                  <a:srgbClr val="FF0000"/>
                </a:solidFill>
              </a:rPr>
              <a:t>-Kanal entspricht jedoch mit allerhöchster Präzision dem mathematischen Modell der Normalverteilung.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91" y="741141"/>
            <a:ext cx="7370144" cy="30953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67" y="3756523"/>
            <a:ext cx="7346881" cy="298705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237740" y="564341"/>
            <a:ext cx="2349500" cy="3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30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1.1  Was ist Kanalcodierung ?</a:t>
            </a:r>
          </a:p>
        </p:txBody>
      </p:sp>
      <p:cxnSp>
        <p:nvCxnSpPr>
          <p:cNvPr id="11" name="Gerader Verbinder 10"/>
          <p:cNvCxnSpPr/>
          <p:nvPr/>
        </p:nvCxnSpPr>
        <p:spPr>
          <a:xfrm>
            <a:off x="2340578" y="1607166"/>
            <a:ext cx="3182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2340578" y="5539086"/>
            <a:ext cx="14694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2340578" y="3021438"/>
            <a:ext cx="36152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7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281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Normalverteilung (Gauß-Verteilung)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606"/>
            <a:ext cx="5718048" cy="49995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7404"/>
            <a:ext cx="5869163" cy="49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" y="811763"/>
            <a:ext cx="6096530" cy="42939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16" y="811763"/>
            <a:ext cx="6026783" cy="429758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893" y="0"/>
            <a:ext cx="5006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</a:t>
            </a:r>
            <a:r>
              <a:rPr lang="de-DE" sz="1400" smtClean="0"/>
              <a:t>diskreten Kanals / AWGN oktale Quantisierung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60115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" y="332877"/>
            <a:ext cx="7795041" cy="19216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5548"/>
          <a:stretch/>
        </p:blipFill>
        <p:spPr>
          <a:xfrm>
            <a:off x="7828382" y="1397707"/>
            <a:ext cx="4363617" cy="34876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01" y="2228059"/>
            <a:ext cx="7619738" cy="16505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1" y="4198700"/>
            <a:ext cx="7828984" cy="252083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4893" y="0"/>
            <a:ext cx="2989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1.4  Grundprinzip der Blockcodierung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818238" y="6364947"/>
            <a:ext cx="459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Statt C wird auch die Bezeichnung </a:t>
            </a:r>
            <a:r>
              <a:rPr lang="de-DE" dirty="0" smtClean="0">
                <a:solidFill>
                  <a:srgbClr val="00B050"/>
                </a:solidFill>
                <a:sym typeface="Symbol" panose="05050102010706020507" pitchFamily="18" charset="2"/>
              </a:rPr>
              <a:t></a:t>
            </a:r>
            <a:r>
              <a:rPr lang="de-DE" dirty="0" smtClean="0">
                <a:solidFill>
                  <a:srgbClr val="00B050"/>
                </a:solidFill>
              </a:rPr>
              <a:t> verwendet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341466" y="5678129"/>
            <a:ext cx="1379611" cy="6194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953729" y="1153899"/>
            <a:ext cx="9635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317226" y="1697132"/>
            <a:ext cx="1351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5683046" y="5300654"/>
            <a:ext cx="10422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6580239" y="4804124"/>
            <a:ext cx="1173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228600" y="5037641"/>
            <a:ext cx="9365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4377813" y="1152508"/>
            <a:ext cx="10938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1860755" y="5563667"/>
            <a:ext cx="860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619432" y="6667338"/>
            <a:ext cx="722034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29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10" y="427949"/>
            <a:ext cx="7455306" cy="8477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24" y="1275206"/>
            <a:ext cx="7470500" cy="550758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893" y="0"/>
            <a:ext cx="2989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1.4  Grundprinzip der Blockcodierung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2572806" y="1805286"/>
            <a:ext cx="8193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9485672" y="1544731"/>
            <a:ext cx="2630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6968614" y="1783164"/>
            <a:ext cx="10422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492911" y="4135531"/>
            <a:ext cx="2576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8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2989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1.4  Grundprinzip der Blockcodierung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" y="501444"/>
            <a:ext cx="7278329" cy="39750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839" y="4329020"/>
            <a:ext cx="7204587" cy="2528980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1088924" y="699157"/>
            <a:ext cx="1573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2777614" y="3685706"/>
            <a:ext cx="21262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828369" y="4413293"/>
            <a:ext cx="963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257369" y="2429635"/>
            <a:ext cx="17673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5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19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1.5  </a:t>
            </a:r>
            <a:r>
              <a:rPr lang="de-DE" sz="1400" dirty="0" err="1" smtClean="0"/>
              <a:t>Hammingdistanz</a:t>
            </a:r>
            <a:r>
              <a:rPr lang="de-DE" sz="1400" dirty="0" smtClean="0"/>
              <a:t> und Minimaldistanz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" y="492208"/>
            <a:ext cx="6479823" cy="56062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858"/>
          <a:stretch/>
        </p:blipFill>
        <p:spPr>
          <a:xfrm>
            <a:off x="6537922" y="4781124"/>
            <a:ext cx="5584723" cy="19828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8727"/>
          <a:stretch/>
        </p:blipFill>
        <p:spPr>
          <a:xfrm>
            <a:off x="6737362" y="2381866"/>
            <a:ext cx="5289947" cy="162742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737362" y="2322871"/>
            <a:ext cx="520126" cy="235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/>
          <p:nvPr/>
        </p:nvCxnSpPr>
        <p:spPr>
          <a:xfrm>
            <a:off x="1914833" y="1458699"/>
            <a:ext cx="1315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1646904" y="1906067"/>
            <a:ext cx="1315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87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67" y="678426"/>
            <a:ext cx="7769618" cy="37657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893" y="0"/>
            <a:ext cx="319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1.5  </a:t>
            </a:r>
            <a:r>
              <a:rPr lang="de-DE" sz="1400" dirty="0" err="1" smtClean="0"/>
              <a:t>Hammingdistanz</a:t>
            </a:r>
            <a:r>
              <a:rPr lang="de-DE" sz="1400" dirty="0" smtClean="0"/>
              <a:t> und Minimaldistanz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4591666" y="942505"/>
            <a:ext cx="14035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217401" y="1246238"/>
            <a:ext cx="3997451" cy="47194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410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-109728" y="5216"/>
            <a:ext cx="12192000" cy="310261"/>
          </a:xfrm>
        </p:spPr>
        <p:txBody>
          <a:bodyPr/>
          <a:lstStyle/>
          <a:p>
            <a:r>
              <a:rPr lang="de-DE" dirty="0" smtClean="0"/>
              <a:t>Teil 1, Seite </a:t>
            </a:r>
            <a:fld id="{E9E4A09E-977B-4141-A0DA-A575FF5D2ED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461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1.5  </a:t>
            </a:r>
            <a:r>
              <a:rPr lang="de-DE" sz="1400" dirty="0" err="1" smtClean="0"/>
              <a:t>Hammingdistanz</a:t>
            </a:r>
            <a:r>
              <a:rPr lang="de-DE" sz="1400" dirty="0" smtClean="0"/>
              <a:t> und </a:t>
            </a:r>
            <a:r>
              <a:rPr lang="de-DE" sz="1400" smtClean="0"/>
              <a:t>Minimaldistanz / Standardbeispiel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28" y="499587"/>
            <a:ext cx="7632291" cy="26428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42" y="3200401"/>
            <a:ext cx="7659417" cy="23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2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01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1.6  Maximum-</a:t>
            </a:r>
            <a:r>
              <a:rPr lang="de-DE" sz="1400" dirty="0" err="1" smtClean="0"/>
              <a:t>Likelihood</a:t>
            </a:r>
            <a:r>
              <a:rPr lang="de-DE" sz="1400" dirty="0" smtClean="0"/>
              <a:t>-Decodierung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60" y="486697"/>
            <a:ext cx="8075664" cy="558963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219574" y="5766619"/>
            <a:ext cx="1875549" cy="309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8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01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1.6  Maximum-</a:t>
            </a:r>
            <a:r>
              <a:rPr lang="de-DE" sz="1400" dirty="0" err="1" smtClean="0"/>
              <a:t>Likelihood</a:t>
            </a:r>
            <a:r>
              <a:rPr lang="de-DE" sz="1400" dirty="0" smtClean="0"/>
              <a:t>-Decodierung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1181439"/>
            <a:ext cx="5462043" cy="34015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18" y="475566"/>
            <a:ext cx="6699881" cy="20759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255" y="2485102"/>
            <a:ext cx="6456000" cy="15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7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1, Seite </a:t>
            </a:r>
            <a:fld id="{E9E4A09E-977B-4141-A0DA-A575FF5D2ED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79" y="327865"/>
            <a:ext cx="7154082" cy="509058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216371" y="5969655"/>
            <a:ext cx="60533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Neben a wird auch die Bezeichnung x verwendet um zu unterscheiden wie folgt: </a:t>
            </a:r>
          </a:p>
          <a:p>
            <a:r>
              <a:rPr lang="de-DE" sz="1400" dirty="0" smtClean="0"/>
              <a:t>	a = Ausgangswerte des Kanalencoders  </a:t>
            </a:r>
          </a:p>
          <a:p>
            <a:r>
              <a:rPr lang="de-DE" sz="1400" dirty="0"/>
              <a:t>	</a:t>
            </a:r>
            <a:r>
              <a:rPr lang="de-DE" sz="1400" dirty="0" smtClean="0"/>
              <a:t>x = Eingangswerte des Modulators bzw. Diskreten Kanals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3543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1.2  Codierung in der Nachrichtenübertragung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6877223" y="1410664"/>
            <a:ext cx="196204" cy="51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903313" y="1945877"/>
            <a:ext cx="2279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Symbole (zeitdiskret, wertdiskret)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01396" y="2156508"/>
            <a:ext cx="354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Wellenformen (zeitkontinuierlich, wertkontinuierlich)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7073427" y="2027904"/>
            <a:ext cx="698973" cy="26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361161" y="2984710"/>
            <a:ext cx="382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Symbole (zeitdiskret,  wertdiskret oder wertkontinuierlich)</a:t>
            </a:r>
          </a:p>
          <a:p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smtClean="0">
                <a:solidFill>
                  <a:srgbClr val="FF0000"/>
                </a:solidFill>
              </a:rPr>
              <a:t>                                           „</a:t>
            </a:r>
            <a:r>
              <a:rPr lang="de-DE" sz="1200" dirty="0" err="1" smtClean="0">
                <a:solidFill>
                  <a:srgbClr val="FF0000"/>
                </a:solidFill>
              </a:rPr>
              <a:t>hard</a:t>
            </a:r>
            <a:r>
              <a:rPr lang="de-DE" sz="1200" dirty="0" smtClean="0">
                <a:solidFill>
                  <a:srgbClr val="FF0000"/>
                </a:solidFill>
              </a:rPr>
              <a:t>“                      „soft“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877223" y="3215542"/>
            <a:ext cx="98102" cy="62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39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01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1.6  Maximum-</a:t>
            </a:r>
            <a:r>
              <a:rPr lang="de-DE" sz="1400" dirty="0" err="1" smtClean="0"/>
              <a:t>Likelihood</a:t>
            </a:r>
            <a:r>
              <a:rPr lang="de-DE" sz="1400" dirty="0" smtClean="0"/>
              <a:t>-Decodierung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87" y="491233"/>
            <a:ext cx="7370576" cy="52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95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1.6  Maximum-Likelihood-Decodierung / </a:t>
            </a:r>
            <a:r>
              <a:rPr lang="de-DE" sz="1400" dirty="0" smtClean="0"/>
              <a:t>Herleitung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424288"/>
            <a:ext cx="6059933" cy="42763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4341"/>
          <a:stretch/>
        </p:blipFill>
        <p:spPr>
          <a:xfrm>
            <a:off x="6303060" y="2018589"/>
            <a:ext cx="5820114" cy="36944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060" y="5713061"/>
            <a:ext cx="5762404" cy="5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7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50" y="394519"/>
            <a:ext cx="7214599" cy="332616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893" y="0"/>
            <a:ext cx="4382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1.6  Maximum-Likelihood-Decodierung / Allgemeine Regel</a:t>
            </a:r>
            <a:endParaRPr lang="de-DE" sz="1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3949929" y="1504883"/>
            <a:ext cx="3579759" cy="48196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353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607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1.6  Maximum-Likelihood-Decodierung / DMC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09" y="368674"/>
            <a:ext cx="6933866" cy="52357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81" y="5530068"/>
            <a:ext cx="6927002" cy="110532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16733" y="6168198"/>
            <a:ext cx="3481028" cy="42864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70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352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1.6  </a:t>
            </a:r>
            <a:r>
              <a:rPr lang="de-DE" sz="1400" smtClean="0"/>
              <a:t>Maximum-Likelihood-Decodierung / DMC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78" y="523220"/>
            <a:ext cx="7188393" cy="5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5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4238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1.6  </a:t>
            </a:r>
            <a:r>
              <a:rPr lang="de-DE" sz="1400" smtClean="0"/>
              <a:t>Maximum-Likelihood-Decodierung / AWGN</a:t>
            </a:r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37" y="442452"/>
            <a:ext cx="7328240" cy="44990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97" y="5150233"/>
            <a:ext cx="7310687" cy="154737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74860" y="6215649"/>
            <a:ext cx="3579759" cy="48196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34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893" y="0"/>
            <a:ext cx="4238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1.6  </a:t>
            </a:r>
            <a:r>
              <a:rPr lang="de-DE" sz="1400" smtClean="0"/>
              <a:t>Maximum-Likelihood-Decodierung / AWGN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46" y="469082"/>
            <a:ext cx="8840094" cy="58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1, Seite </a:t>
            </a:r>
            <a:fld id="{E9E4A09E-977B-4141-A0DA-A575FF5D2ED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503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1.2  Codierung in </a:t>
            </a:r>
            <a:r>
              <a:rPr lang="de-DE" sz="1400" smtClean="0"/>
              <a:t>der Nachrichtenübertragung / Funkübertragung</a:t>
            </a:r>
            <a:endParaRPr lang="de-DE" sz="14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5007" y="-973929"/>
            <a:ext cx="6480529" cy="91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044" y="358816"/>
            <a:ext cx="7497912" cy="64991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893" y="0"/>
            <a:ext cx="3543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1.2  Codierung in der Nachrichtenübertragung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2950178" y="814686"/>
            <a:ext cx="6984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8485632" y="1064622"/>
            <a:ext cx="7132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8741664" y="824700"/>
            <a:ext cx="6888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7070180" y="1843587"/>
            <a:ext cx="189683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3730752" y="1842339"/>
            <a:ext cx="8412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99" y="414313"/>
            <a:ext cx="7906723" cy="41673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288" y="4473578"/>
            <a:ext cx="8010544" cy="18141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893" y="0"/>
            <a:ext cx="3543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1.2  Codierung in der Nachrichtenübertragung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8527527" y="2264944"/>
            <a:ext cx="13465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3199582" y="623139"/>
            <a:ext cx="126917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3256118" y="3659916"/>
            <a:ext cx="79968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5517537" y="2535514"/>
            <a:ext cx="26899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6860959" y="3929054"/>
            <a:ext cx="31826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73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b="9514"/>
          <a:stretch/>
        </p:blipFill>
        <p:spPr>
          <a:xfrm>
            <a:off x="5994330" y="362084"/>
            <a:ext cx="5914993" cy="454175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959005" y="5381350"/>
            <a:ext cx="62683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Typischerweise wird im Encoder und Decoder mit binären Zahlen {0,1} „gerechnet“ </a:t>
            </a:r>
            <a:br>
              <a:rPr lang="de-DE" sz="1400" dirty="0" smtClean="0"/>
            </a:br>
            <a:r>
              <a:rPr lang="de-DE" sz="1400" dirty="0" smtClean="0"/>
              <a:t>(bei q=2), während der Modulator mit reellen Zahlen {-1,+1} gespeist wird. </a:t>
            </a:r>
            <a:br>
              <a:rPr lang="de-DE" sz="1400" dirty="0" smtClean="0"/>
            </a:br>
            <a:r>
              <a:rPr lang="de-DE" sz="1400" dirty="0" smtClean="0"/>
              <a:t>Das Mapping im rechten Bild stellt diesen Zusammenhang formal her, meistens</a:t>
            </a:r>
          </a:p>
          <a:p>
            <a:r>
              <a:rPr lang="de-DE" sz="1400" dirty="0" smtClean="0"/>
              <a:t>ist dieser Formalismus jedoch von untergeordneter Bedeutung.</a:t>
            </a:r>
          </a:p>
          <a:p>
            <a:endParaRPr lang="de-DE" sz="1400" dirty="0"/>
          </a:p>
          <a:p>
            <a:r>
              <a:rPr lang="de-DE" sz="1400" dirty="0" smtClean="0"/>
              <a:t>A</a:t>
            </a:r>
            <a:r>
              <a:rPr lang="de-DE" sz="1400" baseline="-25000" dirty="0" smtClean="0"/>
              <a:t>in</a:t>
            </a:r>
            <a:r>
              <a:rPr lang="de-DE" sz="1400" dirty="0" smtClean="0"/>
              <a:t> = </a:t>
            </a:r>
            <a:r>
              <a:rPr lang="de-DE" sz="1400" dirty="0" err="1" smtClean="0"/>
              <a:t>F</a:t>
            </a:r>
            <a:r>
              <a:rPr lang="de-DE" sz="1400" baseline="-25000" dirty="0" err="1" smtClean="0"/>
              <a:t>q</a:t>
            </a:r>
            <a:r>
              <a:rPr lang="de-DE" sz="1400" dirty="0" smtClean="0"/>
              <a:t> = </a:t>
            </a:r>
            <a:r>
              <a:rPr lang="de-DE" sz="1400" dirty="0" err="1" smtClean="0"/>
              <a:t>GF</a:t>
            </a:r>
            <a:r>
              <a:rPr lang="de-DE" sz="1400" dirty="0" smtClean="0"/>
              <a:t>(q) wird später eingeführt.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04893" y="0"/>
            <a:ext cx="2805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diskreten Kanals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9" y="761137"/>
            <a:ext cx="5723069" cy="410583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68854" y="256629"/>
            <a:ext cx="316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FF0000"/>
                </a:solidFill>
              </a:rPr>
              <a:t>diskret = zeitdiskret </a:t>
            </a:r>
          </a:p>
          <a:p>
            <a:r>
              <a:rPr lang="de-DE" sz="1600" dirty="0" smtClean="0"/>
              <a:t>(aber eventuell wertkontinuierlich)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7094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15" y="339858"/>
            <a:ext cx="6016810" cy="4657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04" y="805564"/>
            <a:ext cx="6403200" cy="60499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893" y="0"/>
            <a:ext cx="2805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diskreten Kanals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3468831" y="1121944"/>
            <a:ext cx="1272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468831" y="6200305"/>
            <a:ext cx="21576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790837" y="3970840"/>
            <a:ext cx="10245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790837" y="3275209"/>
            <a:ext cx="11031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3468831" y="2763931"/>
            <a:ext cx="13465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59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24" y="487427"/>
            <a:ext cx="7612352" cy="40314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4893" y="0"/>
            <a:ext cx="2805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1.3  Der Begriff des diskreten Kanals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01720" y="4696043"/>
            <a:ext cx="11788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P</a:t>
            </a:r>
            <a:r>
              <a:rPr lang="de-DE" sz="1600" baseline="-25000" smtClean="0">
                <a:solidFill>
                  <a:srgbClr val="FF0000"/>
                </a:solidFill>
              </a:rPr>
              <a:t>y|x</a:t>
            </a:r>
            <a:r>
              <a:rPr lang="de-DE" sz="1600" smtClean="0">
                <a:solidFill>
                  <a:srgbClr val="FF0000"/>
                </a:solidFill>
              </a:rPr>
              <a:t>(0|1) = P(0 empfangen | 1 gesendet)     	</a:t>
            </a:r>
            <a:r>
              <a:rPr lang="de-DE" sz="1600" b="1" smtClean="0">
                <a:solidFill>
                  <a:srgbClr val="FF0000"/>
                </a:solidFill>
              </a:rPr>
              <a:t>Übergangswahrscheinlichkeit</a:t>
            </a:r>
            <a:r>
              <a:rPr lang="de-DE" sz="1600" smtClean="0">
                <a:solidFill>
                  <a:srgbClr val="FF0000"/>
                </a:solidFill>
              </a:rPr>
              <a:t> = Kanalbeschreibung</a:t>
            </a:r>
          </a:p>
          <a:p>
            <a:r>
              <a:rPr lang="de-DE" sz="1600">
                <a:solidFill>
                  <a:srgbClr val="FF0000"/>
                </a:solidFill>
              </a:rPr>
              <a:t>	</a:t>
            </a:r>
            <a:r>
              <a:rPr lang="de-DE" sz="1600" smtClean="0">
                <a:solidFill>
                  <a:srgbClr val="FF0000"/>
                </a:solidFill>
              </a:rPr>
              <a:t>			das Sendesymbol impliziert eine Wahrscheinlichkeitsverteilung der möglichen Empfangssymbole</a:t>
            </a:r>
          </a:p>
          <a:p>
            <a:endParaRPr lang="de-DE" sz="1600">
              <a:solidFill>
                <a:srgbClr val="FF0000"/>
              </a:solidFill>
            </a:endParaRPr>
          </a:p>
          <a:p>
            <a:r>
              <a:rPr lang="de-DE" sz="1600" smtClean="0">
                <a:solidFill>
                  <a:srgbClr val="FF0000"/>
                </a:solidFill>
              </a:rPr>
              <a:t>P</a:t>
            </a:r>
            <a:r>
              <a:rPr lang="de-DE" sz="1600" baseline="-25000" smtClean="0">
                <a:solidFill>
                  <a:srgbClr val="FF0000"/>
                </a:solidFill>
              </a:rPr>
              <a:t>x|y</a:t>
            </a:r>
            <a:r>
              <a:rPr lang="de-DE" sz="1600" smtClean="0">
                <a:solidFill>
                  <a:srgbClr val="FF0000"/>
                </a:solidFill>
              </a:rPr>
              <a:t>(0|1</a:t>
            </a:r>
            <a:r>
              <a:rPr lang="de-DE" sz="1600">
                <a:solidFill>
                  <a:srgbClr val="FF0000"/>
                </a:solidFill>
              </a:rPr>
              <a:t>) = P(0 </a:t>
            </a:r>
            <a:r>
              <a:rPr lang="de-DE" sz="1600" smtClean="0">
                <a:solidFill>
                  <a:srgbClr val="FF0000"/>
                </a:solidFill>
              </a:rPr>
              <a:t>gesendet | </a:t>
            </a:r>
            <a:r>
              <a:rPr lang="de-DE" sz="1600">
                <a:solidFill>
                  <a:srgbClr val="FF0000"/>
                </a:solidFill>
              </a:rPr>
              <a:t>1 </a:t>
            </a:r>
            <a:r>
              <a:rPr lang="de-DE" sz="1600" smtClean="0">
                <a:solidFill>
                  <a:srgbClr val="FF0000"/>
                </a:solidFill>
              </a:rPr>
              <a:t>empfangen)     	</a:t>
            </a:r>
            <a:r>
              <a:rPr lang="de-DE" sz="1600" b="1" smtClean="0">
                <a:solidFill>
                  <a:srgbClr val="FF0000"/>
                </a:solidFill>
              </a:rPr>
              <a:t>A posteriori Wahrscheinlichkeit </a:t>
            </a:r>
            <a:r>
              <a:rPr lang="de-DE" sz="1600" smtClean="0">
                <a:solidFill>
                  <a:srgbClr val="FF0000"/>
                </a:solidFill>
              </a:rPr>
              <a:t>= Ziel der Nachrichtenübertragung</a:t>
            </a:r>
          </a:p>
          <a:p>
            <a:r>
              <a:rPr lang="de-DE" sz="1600">
                <a:solidFill>
                  <a:srgbClr val="FF0000"/>
                </a:solidFill>
              </a:rPr>
              <a:t>	</a:t>
            </a:r>
            <a:r>
              <a:rPr lang="de-DE" sz="1600" smtClean="0">
                <a:solidFill>
                  <a:srgbClr val="FF0000"/>
                </a:solidFill>
              </a:rPr>
              <a:t>			aus dem Empfangssymbol wird auf das Sendesymbol geschlossen</a:t>
            </a:r>
          </a:p>
          <a:p>
            <a:endParaRPr lang="de-DE" sz="1600">
              <a:solidFill>
                <a:srgbClr val="FF0000"/>
              </a:solidFill>
            </a:endParaRPr>
          </a:p>
          <a:p>
            <a:r>
              <a:rPr lang="de-DE" sz="1600" smtClean="0">
                <a:solidFill>
                  <a:srgbClr val="FF0000"/>
                </a:solidFill>
              </a:rPr>
              <a:t>Zusammenhang:   P</a:t>
            </a:r>
            <a:r>
              <a:rPr lang="de-DE" sz="1600" baseline="-25000" smtClean="0">
                <a:solidFill>
                  <a:srgbClr val="FF0000"/>
                </a:solidFill>
              </a:rPr>
              <a:t>y|x</a:t>
            </a:r>
            <a:r>
              <a:rPr lang="de-DE" sz="1600" smtClean="0">
                <a:solidFill>
                  <a:srgbClr val="FF0000"/>
                </a:solidFill>
              </a:rPr>
              <a:t> = P</a:t>
            </a:r>
            <a:r>
              <a:rPr lang="de-DE" sz="1600" baseline="-25000" smtClean="0">
                <a:solidFill>
                  <a:srgbClr val="FF0000"/>
                </a:solidFill>
              </a:rPr>
              <a:t>x,y</a:t>
            </a:r>
            <a:r>
              <a:rPr lang="de-DE" sz="1600" smtClean="0">
                <a:solidFill>
                  <a:srgbClr val="FF0000"/>
                </a:solidFill>
              </a:rPr>
              <a:t> / P</a:t>
            </a:r>
            <a:r>
              <a:rPr lang="de-DE" sz="1600" baseline="-25000" smtClean="0">
                <a:solidFill>
                  <a:srgbClr val="FF0000"/>
                </a:solidFill>
              </a:rPr>
              <a:t>x</a:t>
            </a:r>
            <a:r>
              <a:rPr lang="de-DE" sz="1600" smtClean="0">
                <a:solidFill>
                  <a:srgbClr val="FF0000"/>
                </a:solidFill>
              </a:rPr>
              <a:t> = P</a:t>
            </a:r>
            <a:r>
              <a:rPr lang="de-DE" sz="1600" baseline="-25000" smtClean="0">
                <a:solidFill>
                  <a:srgbClr val="FF0000"/>
                </a:solidFill>
              </a:rPr>
              <a:t>x|y</a:t>
            </a:r>
            <a:r>
              <a:rPr lang="de-DE" sz="1600" smtClean="0">
                <a:solidFill>
                  <a:srgbClr val="FF0000"/>
                </a:solidFill>
              </a:rPr>
              <a:t> * P</a:t>
            </a:r>
            <a:r>
              <a:rPr lang="de-DE" sz="1600" baseline="-25000" smtClean="0">
                <a:solidFill>
                  <a:srgbClr val="FF0000"/>
                </a:solidFill>
              </a:rPr>
              <a:t>y</a:t>
            </a:r>
            <a:r>
              <a:rPr lang="de-DE" sz="1600" smtClean="0">
                <a:solidFill>
                  <a:srgbClr val="FF0000"/>
                </a:solidFill>
              </a:rPr>
              <a:t> / P</a:t>
            </a:r>
            <a:r>
              <a:rPr lang="de-DE" sz="1600" baseline="-25000" smtClean="0">
                <a:solidFill>
                  <a:srgbClr val="FF0000"/>
                </a:solidFill>
              </a:rPr>
              <a:t>x</a:t>
            </a:r>
            <a:r>
              <a:rPr lang="de-DE" sz="1600" smtClean="0">
                <a:solidFill>
                  <a:srgbClr val="FF0000"/>
                </a:solidFill>
              </a:rPr>
              <a:t>    (siehe auch Aufgabe 1.11)</a:t>
            </a:r>
            <a:endParaRPr lang="de-DE" sz="1600">
              <a:solidFill>
                <a:srgbClr val="FF0000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6411134" y="2906498"/>
            <a:ext cx="1958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1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Breitbild</PresentationFormat>
  <Paragraphs>112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Office</vt:lpstr>
      <vt:lpstr>Benutzerdefiniertes Design</vt:lpstr>
      <vt:lpstr>Unterstützende Materialien zur Vorlesung  Verfahren zur Kanalcodierung – Teil 1 Prof. Dr. Bernd Friedrichs KIT CEL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Tesat-Spacecom GmbH &amp; Co.KG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 Verfahren zur Kanalcodierung Teil 1 Prof. Dr. Bernd Friedrichs KIT CEL</dc:title>
  <dc:creator>frb2bk</dc:creator>
  <cp:lastModifiedBy>BF</cp:lastModifiedBy>
  <cp:revision>54</cp:revision>
  <dcterms:created xsi:type="dcterms:W3CDTF">2020-04-20T07:47:02Z</dcterms:created>
  <dcterms:modified xsi:type="dcterms:W3CDTF">2020-06-17T17:06:33Z</dcterms:modified>
</cp:coreProperties>
</file>